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4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6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2"/>
  </p:normalViewPr>
  <p:slideViewPr>
    <p:cSldViewPr snapToGrid="0" snapToObjects="1">
      <p:cViewPr varScale="1">
        <p:scale>
          <a:sx n="119" d="100"/>
          <a:sy n="119" d="100"/>
        </p:scale>
        <p:origin x="3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78DEDD-8C46-784C-8D8E-8FF5D567FE7A}" type="datetimeFigureOut">
              <a:rPr lang="en-US" smtClean="0"/>
              <a:t>10/13/17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63E48-8D06-6E4E-88A6-2782A8C91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340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663E48-8D06-6E4E-88A6-2782A8C9198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804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FF9A-4A96-C442-8AB0-0970B137F73A}" type="datetime1">
              <a:rPr lang="en-US" smtClean="0"/>
              <a:t>10/13/17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77AE6-53C0-6B4E-A2E9-3719BA9198A2}" type="datetime1">
              <a:rPr lang="en-US" smtClean="0"/>
              <a:t>10/13/17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0616-D39C-C14E-9267-268D6E431DB6}" type="datetime1">
              <a:rPr lang="en-US" smtClean="0"/>
              <a:t>10/13/17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4ADF1-5F72-4F45-BF08-9941DB48B0CB}" type="datetime1">
              <a:rPr lang="en-US" smtClean="0"/>
              <a:t>10/13/17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B9CF1D9A-B54A-9340-B2C6-9F1F59F480CD}" type="datetime1">
              <a:rPr lang="en-US" smtClean="0"/>
              <a:t>10/13/17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54F54-1068-AE47-B947-56E23F472E17}" type="datetime1">
              <a:rPr lang="en-US" smtClean="0"/>
              <a:t>10/13/17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71AF8-3CCF-2E44-855A-0605A18122D7}" type="datetime1">
              <a:rPr lang="en-US" smtClean="0"/>
              <a:t>10/13/17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7E6B3-9693-0048-B2B2-042C3D3FE474}" type="datetime1">
              <a:rPr lang="en-US" smtClean="0"/>
              <a:t>10/13/17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2DAA1-F362-BB48-A0FA-758DA719DF7C}" type="datetime1">
              <a:rPr lang="en-US" smtClean="0"/>
              <a:t>10/13/17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A0EFF-46EC-C54B-BBC9-39C7D95E428A}" type="datetime1">
              <a:rPr lang="en-US" smtClean="0"/>
              <a:t>10/13/17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562DE-5574-734F-A577-5E519677FDFC}" type="datetime1">
              <a:rPr lang="en-US" smtClean="0"/>
              <a:t>10/13/17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4" Type="http://schemas.microsoft.com/office/2007/relationships/hdphoto" Target="../media/hdphoto1.wdp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BDE7A3AD-C554-944E-BEB4-6D2E143BBB65}" type="datetime1">
              <a:rPr lang="en-US" smtClean="0"/>
              <a:t>10/13/17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536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Patterns in New Worlds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Part II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175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Silver Mines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96819"/>
            <a:ext cx="6281873" cy="6583680"/>
          </a:xfrm>
        </p:spPr>
        <p:txBody>
          <a:bodyPr/>
          <a:lstStyle/>
          <a:p>
            <a:r>
              <a:rPr lang="en-US" dirty="0" smtClean="0"/>
              <a:t>First 150 years, Spain’s New World colonization was organized around mining center needs</a:t>
            </a:r>
          </a:p>
          <a:p>
            <a:r>
              <a:rPr lang="en-US" dirty="0" smtClean="0"/>
              <a:t>Hispaniola, Cuba</a:t>
            </a:r>
          </a:p>
          <a:p>
            <a:pPr lvl="1"/>
            <a:r>
              <a:rPr lang="en-US" dirty="0" smtClean="0"/>
              <a:t>Had produced foodstuffs, sugar, tobacco </a:t>
            </a:r>
            <a:r>
              <a:rPr lang="en-US" dirty="0" smtClean="0">
                <a:sym typeface="Wingdings"/>
              </a:rPr>
              <a:t> small quantities</a:t>
            </a:r>
          </a:p>
          <a:p>
            <a:pPr lvl="1"/>
            <a:r>
              <a:rPr lang="en-US" dirty="0" smtClean="0">
                <a:sym typeface="Wingdings"/>
              </a:rPr>
              <a:t>Main function  to protect, feed Havana</a:t>
            </a:r>
          </a:p>
          <a:p>
            <a:pPr lvl="1"/>
            <a:r>
              <a:rPr lang="en-US" dirty="0" smtClean="0">
                <a:sym typeface="Wingdings"/>
              </a:rPr>
              <a:t>Havana  collection point for Mexican, Peruvian silver; port from which annual Spanish silver fleet departed</a:t>
            </a:r>
          </a:p>
          <a:p>
            <a:r>
              <a:rPr lang="en-US" dirty="0" smtClean="0">
                <a:sym typeface="Wingdings"/>
              </a:rPr>
              <a:t>Argentina and Paraguay</a:t>
            </a:r>
          </a:p>
          <a:p>
            <a:pPr lvl="1"/>
            <a:r>
              <a:rPr lang="en-US" dirty="0" smtClean="0">
                <a:sym typeface="Wingdings"/>
              </a:rPr>
              <a:t>Colonized to prevent the Portuguese and Dutch from accessing Peruvian silver</a:t>
            </a:r>
          </a:p>
          <a:p>
            <a:pPr lvl="1"/>
            <a:r>
              <a:rPr lang="en-US" dirty="0" smtClean="0">
                <a:sym typeface="Wingdings"/>
              </a:rPr>
              <a:t>Produced wheat, cattle, mules, horses, cotton, textiles, tallow  supply miners in Potosí</a:t>
            </a:r>
          </a:p>
          <a:p>
            <a:r>
              <a:rPr lang="en-US" dirty="0" smtClean="0">
                <a:sym typeface="Wingdings"/>
              </a:rPr>
              <a:t>Venezuela</a:t>
            </a:r>
          </a:p>
          <a:p>
            <a:pPr lvl="1"/>
            <a:r>
              <a:rPr lang="en-US" dirty="0" smtClean="0">
                <a:sym typeface="Wingdings"/>
              </a:rPr>
              <a:t>Began as grain, cattle supply base for Cartagena, Panama, </a:t>
            </a:r>
            <a:r>
              <a:rPr lang="en-US" dirty="0" err="1" smtClean="0">
                <a:sym typeface="Wingdings"/>
              </a:rPr>
              <a:t>Portobelo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967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Silver Mines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major regions in Spanish America </a:t>
            </a:r>
            <a:r>
              <a:rPr lang="en-US" dirty="0" smtClean="0">
                <a:sym typeface="Wingdings"/>
              </a:rPr>
              <a:t> peripheral as agricultural producers during the 16</a:t>
            </a:r>
            <a:r>
              <a:rPr lang="en-US" baseline="30000" dirty="0" smtClean="0">
                <a:sym typeface="Wingdings"/>
              </a:rPr>
              <a:t>th</a:t>
            </a:r>
            <a:r>
              <a:rPr lang="en-US" dirty="0" smtClean="0">
                <a:sym typeface="Wingdings"/>
              </a:rPr>
              <a:t> century</a:t>
            </a:r>
          </a:p>
          <a:p>
            <a:pPr lvl="1"/>
            <a:r>
              <a:rPr lang="en-US" dirty="0" smtClean="0">
                <a:sym typeface="Wingdings"/>
              </a:rPr>
              <a:t>Began to specialize in tropical agricultural goods after mid-16</a:t>
            </a:r>
            <a:r>
              <a:rPr lang="en-US" baseline="30000" dirty="0" smtClean="0">
                <a:sym typeface="Wingdings"/>
              </a:rPr>
              <a:t>th</a:t>
            </a:r>
            <a:r>
              <a:rPr lang="en-US" dirty="0" smtClean="0">
                <a:sym typeface="Wingdings"/>
              </a:rPr>
              <a:t> century</a:t>
            </a:r>
          </a:p>
          <a:p>
            <a:pPr lvl="1"/>
            <a:r>
              <a:rPr lang="en-US" dirty="0" smtClean="0">
                <a:sym typeface="Wingdings"/>
              </a:rPr>
              <a:t>Began exporting in 18</a:t>
            </a:r>
            <a:r>
              <a:rPr lang="en-US" baseline="30000" dirty="0" smtClean="0">
                <a:sym typeface="Wingdings"/>
              </a:rPr>
              <a:t>th</a:t>
            </a:r>
            <a:r>
              <a:rPr lang="en-US" dirty="0" smtClean="0">
                <a:sym typeface="Wingdings"/>
              </a:rPr>
              <a:t> century</a:t>
            </a:r>
          </a:p>
          <a:p>
            <a:r>
              <a:rPr lang="en-US" dirty="0" smtClean="0">
                <a:sym typeface="Wingdings"/>
              </a:rPr>
              <a:t>By 18th century, Dutch and English were providing more shipping in place of the Spanish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454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Wheat Farming and Cattle Ranching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Agricultural estates in Spanish America</a:t>
            </a:r>
          </a:p>
          <a:p>
            <a:pPr lvl="1"/>
            <a:r>
              <a:rPr lang="en-US" i="1" dirty="0" smtClean="0"/>
              <a:t>Haciendas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Encouraged by government to support mining centers, administrative cities</a:t>
            </a:r>
          </a:p>
          <a:p>
            <a:r>
              <a:rPr lang="en-US" dirty="0" smtClean="0"/>
              <a:t>Began with conquistadors, land-labor grants</a:t>
            </a:r>
          </a:p>
          <a:p>
            <a:pPr lvl="1"/>
            <a:r>
              <a:rPr lang="en-US" dirty="0" smtClean="0"/>
              <a:t>Produce subsistence crops </a:t>
            </a:r>
            <a:r>
              <a:rPr lang="en-US" dirty="0" smtClean="0">
                <a:sym typeface="Wingdings"/>
              </a:rPr>
              <a:t> wheat, cattle, pigs, sheep, goats</a:t>
            </a:r>
          </a:p>
          <a:p>
            <a:r>
              <a:rPr lang="en-US" dirty="0" smtClean="0">
                <a:sym typeface="Wingdings"/>
              </a:rPr>
              <a:t>Latter part of 16</a:t>
            </a:r>
            <a:r>
              <a:rPr lang="en-US" baseline="30000" dirty="0" smtClean="0">
                <a:sym typeface="Wingdings"/>
              </a:rPr>
              <a:t>th</a:t>
            </a:r>
            <a:r>
              <a:rPr lang="en-US" dirty="0" smtClean="0">
                <a:sym typeface="Wingdings"/>
              </a:rPr>
              <a:t> century  rotating forced labor, wage labor</a:t>
            </a:r>
          </a:p>
          <a:p>
            <a:pPr lvl="1"/>
            <a:r>
              <a:rPr lang="en-US" dirty="0" smtClean="0">
                <a:sym typeface="Wingdings"/>
              </a:rPr>
              <a:t>Owners established residences, built dwellings for tenant farmers </a:t>
            </a:r>
          </a:p>
          <a:p>
            <a:pPr lvl="1"/>
            <a:r>
              <a:rPr lang="en-US" dirty="0" smtClean="0">
                <a:sym typeface="Wingdings"/>
              </a:rPr>
              <a:t>Emergence of land-owner class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192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Wheat Farming and Cattle Ranching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Majority of landowners produced wheat, cattle for sale to urban, mining centers</a:t>
            </a:r>
          </a:p>
          <a:p>
            <a:r>
              <a:rPr lang="en-US" dirty="0" smtClean="0"/>
              <a:t>Cities maintained granaries</a:t>
            </a:r>
          </a:p>
          <a:p>
            <a:pPr lvl="1"/>
            <a:r>
              <a:rPr lang="en-US" dirty="0" smtClean="0"/>
              <a:t>Purchased wheat</a:t>
            </a:r>
          </a:p>
          <a:p>
            <a:pPr lvl="1"/>
            <a:r>
              <a:rPr lang="en-US" dirty="0" smtClean="0"/>
              <a:t>Provide for urban dwellers in times of harvest failure</a:t>
            </a:r>
          </a:p>
          <a:p>
            <a:r>
              <a:rPr lang="en-US" dirty="0" smtClean="0"/>
              <a:t>Entrepreneurs received commissions for regular supplies of animals</a:t>
            </a:r>
          </a:p>
          <a:p>
            <a:r>
              <a:rPr lang="en-US" dirty="0" smtClean="0"/>
              <a:t>Decline of indigenous population, consolidation of remaining population in large villages</a:t>
            </a:r>
          </a:p>
          <a:p>
            <a:pPr lvl="1"/>
            <a:r>
              <a:rPr lang="en-US" dirty="0" smtClean="0"/>
              <a:t>Increased land availability for estates</a:t>
            </a:r>
          </a:p>
          <a:p>
            <a:r>
              <a:rPr lang="en-US" dirty="0" smtClean="0"/>
              <a:t>1631 </a:t>
            </a:r>
            <a:r>
              <a:rPr lang="en-US" dirty="0" smtClean="0">
                <a:sym typeface="Wingdings"/>
              </a:rPr>
              <a:t> right of Spanish settlers to maintain estates through undivided inheritance</a:t>
            </a:r>
          </a:p>
          <a:p>
            <a:r>
              <a:rPr lang="en-US" dirty="0" smtClean="0">
                <a:sym typeface="Wingdings"/>
              </a:rPr>
              <a:t>Church also acquired land grants through donation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2139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Plantations and Gold Mining in Brazil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Economic activities</a:t>
            </a:r>
          </a:p>
          <a:p>
            <a:pPr lvl="1"/>
            <a:r>
              <a:rPr lang="en-US" dirty="0" err="1" smtClean="0"/>
              <a:t>Brazilwood</a:t>
            </a:r>
            <a:endParaRPr lang="en-US" dirty="0" smtClean="0"/>
          </a:p>
          <a:p>
            <a:pPr lvl="1"/>
            <a:r>
              <a:rPr lang="en-US" dirty="0" smtClean="0"/>
              <a:t>Sugar plantations</a:t>
            </a:r>
          </a:p>
          <a:p>
            <a:pPr lvl="1"/>
            <a:r>
              <a:rPr lang="en-US" dirty="0" smtClean="0"/>
              <a:t>Gold mining</a:t>
            </a:r>
          </a:p>
          <a:p>
            <a:r>
              <a:rPr lang="en-US" dirty="0" smtClean="0"/>
              <a:t>Sugar production crisis (1680-1700)</a:t>
            </a:r>
          </a:p>
          <a:p>
            <a:pPr lvl="1"/>
            <a:r>
              <a:rPr lang="en-US" dirty="0" smtClean="0"/>
              <a:t>Largely a result of Dutch production of sugar in Antilles</a:t>
            </a:r>
          </a:p>
          <a:p>
            <a:r>
              <a:rPr lang="en-US" dirty="0" smtClean="0"/>
              <a:t>Gold mines in Brazilian interior discovered at the same time</a:t>
            </a:r>
          </a:p>
          <a:p>
            <a:pPr lvl="1"/>
            <a:r>
              <a:rPr lang="en-US" dirty="0" smtClean="0"/>
              <a:t>Less capital-intensive than the silver mines</a:t>
            </a:r>
          </a:p>
          <a:p>
            <a:pPr lvl="1"/>
            <a:r>
              <a:rPr lang="en-US" dirty="0" smtClean="0"/>
              <a:t>Small operations</a:t>
            </a:r>
          </a:p>
          <a:p>
            <a:pPr lvl="1"/>
            <a:r>
              <a:rPr lang="en-US" dirty="0" smtClean="0"/>
              <a:t>Debt</a:t>
            </a:r>
          </a:p>
          <a:p>
            <a:pPr lvl="1"/>
            <a:r>
              <a:rPr lang="en-US" dirty="0" smtClean="0"/>
              <a:t>Bloody encounters due to land ownership disagreements</a:t>
            </a:r>
          </a:p>
          <a:p>
            <a:r>
              <a:rPr lang="en-US" dirty="0" smtClean="0"/>
              <a:t>Produced 1,000 tons of gold in the 18</a:t>
            </a:r>
            <a:r>
              <a:rPr lang="en-US" baseline="30000" dirty="0" smtClean="0"/>
              <a:t>th</a:t>
            </a:r>
            <a:r>
              <a:rPr lang="en-US" dirty="0" smtClean="0"/>
              <a:t> century</a:t>
            </a:r>
          </a:p>
          <a:p>
            <a:pPr lvl="1"/>
            <a:r>
              <a:rPr lang="en-US" dirty="0" smtClean="0"/>
              <a:t>Modern value of $</a:t>
            </a:r>
            <a:r>
              <a:rPr lang="is-IS" dirty="0" smtClean="0"/>
              <a:t>38,055,936,000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2829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Plantations in Spanish and English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Expansion of plantation farming in Spanish colonies </a:t>
            </a:r>
            <a:r>
              <a:rPr lang="en-US" dirty="0" smtClean="0">
                <a:sym typeface="Wingdings"/>
              </a:rPr>
              <a:t> result of Bourbon reforms</a:t>
            </a:r>
          </a:p>
          <a:p>
            <a:pPr lvl="1"/>
            <a:r>
              <a:rPr lang="en-US" dirty="0" smtClean="0">
                <a:sym typeface="Wingdings"/>
              </a:rPr>
              <a:t>Produced crops on large scale for export to Europe</a:t>
            </a:r>
          </a:p>
          <a:p>
            <a:pPr lvl="1"/>
            <a:r>
              <a:rPr lang="en-US" dirty="0" smtClean="0">
                <a:sym typeface="Wingdings"/>
              </a:rPr>
              <a:t>Sugar, tobacco, rice, indigo, cacao</a:t>
            </a:r>
          </a:p>
          <a:p>
            <a:r>
              <a:rPr lang="en-US" dirty="0" smtClean="0">
                <a:sym typeface="Wingdings"/>
              </a:rPr>
              <a:t>Plantation owners did not need expensive machinery</a:t>
            </a:r>
          </a:p>
          <a:p>
            <a:pPr lvl="1"/>
            <a:r>
              <a:rPr lang="en-US" dirty="0" smtClean="0">
                <a:sym typeface="Wingdings"/>
              </a:rPr>
              <a:t>Invested in African slave labor</a:t>
            </a:r>
          </a:p>
          <a:p>
            <a:pPr lvl="1"/>
            <a:r>
              <a:rPr lang="en-US" dirty="0" smtClean="0">
                <a:sym typeface="Wingdings"/>
              </a:rPr>
              <a:t>Slave trade hit full stride around 1750</a:t>
            </a:r>
          </a:p>
          <a:p>
            <a:r>
              <a:rPr lang="en-US" dirty="0" smtClean="0">
                <a:sym typeface="Wingdings"/>
              </a:rPr>
              <a:t>English North American settlements in Virginia, Carolina</a:t>
            </a:r>
          </a:p>
          <a:p>
            <a:pPr lvl="1"/>
            <a:r>
              <a:rPr lang="en-US" dirty="0" smtClean="0">
                <a:sym typeface="Wingdings"/>
              </a:rPr>
              <a:t>Exported tobacco, rice beginning in 1660s</a:t>
            </a:r>
          </a:p>
          <a:p>
            <a:r>
              <a:rPr lang="en-US" dirty="0" smtClean="0">
                <a:sym typeface="Wingdings"/>
              </a:rPr>
              <a:t>Georgia (13</a:t>
            </a:r>
            <a:r>
              <a:rPr lang="en-US" baseline="30000" dirty="0" smtClean="0">
                <a:sym typeface="Wingdings"/>
              </a:rPr>
              <a:t>th</a:t>
            </a:r>
            <a:r>
              <a:rPr lang="en-US" dirty="0" smtClean="0">
                <a:sym typeface="Wingdings"/>
              </a:rPr>
              <a:t> British colony)</a:t>
            </a:r>
          </a:p>
          <a:p>
            <a:pPr lvl="1"/>
            <a:r>
              <a:rPr lang="en-US" dirty="0" smtClean="0">
                <a:sym typeface="Wingdings"/>
              </a:rPr>
              <a:t>Founded 1733</a:t>
            </a:r>
          </a:p>
          <a:p>
            <a:pPr lvl="1"/>
            <a:r>
              <a:rPr lang="en-US" dirty="0" smtClean="0">
                <a:sym typeface="Wingdings"/>
              </a:rPr>
              <a:t>Bulwark against Spanish Florida, a haven for poor Europeans</a:t>
            </a:r>
          </a:p>
          <a:p>
            <a:pPr lvl="1"/>
            <a:r>
              <a:rPr lang="en-US" dirty="0" smtClean="0">
                <a:sym typeface="Wingdings"/>
              </a:rPr>
              <a:t>1750  joined Carolina as major plantation colony</a:t>
            </a:r>
          </a:p>
          <a:p>
            <a:pPr lvl="1"/>
            <a:endParaRPr lang="en-US" dirty="0" smtClean="0"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5849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Plantations in Spanish and English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18</a:t>
            </a:r>
            <a:r>
              <a:rPr lang="en-US" baseline="30000" dirty="0" smtClean="0"/>
              <a:t>th</a:t>
            </a:r>
            <a:r>
              <a:rPr lang="en-US" dirty="0" smtClean="0"/>
              <a:t> century </a:t>
            </a:r>
            <a:r>
              <a:rPr lang="en-US" dirty="0" smtClean="0">
                <a:sym typeface="Wingdings"/>
              </a:rPr>
              <a:t> New England’s export crop was timber</a:t>
            </a:r>
          </a:p>
          <a:p>
            <a:pPr lvl="1"/>
            <a:r>
              <a:rPr lang="en-US" dirty="0" smtClean="0">
                <a:sym typeface="Wingdings"/>
              </a:rPr>
              <a:t>Shipbuilding</a:t>
            </a:r>
          </a:p>
          <a:p>
            <a:pPr lvl="1"/>
            <a:r>
              <a:rPr lang="en-US" dirty="0" smtClean="0">
                <a:sym typeface="Wingdings"/>
              </a:rPr>
              <a:t>Charcoal production in Great Britain</a:t>
            </a:r>
          </a:p>
          <a:p>
            <a:r>
              <a:rPr lang="en-US" dirty="0" smtClean="0">
                <a:sym typeface="Wingdings"/>
              </a:rPr>
              <a:t>Illustrate an important new factor</a:t>
            </a:r>
          </a:p>
          <a:p>
            <a:pPr lvl="1"/>
            <a:r>
              <a:rPr lang="en-US" dirty="0" smtClean="0">
                <a:sym typeface="Wingdings"/>
              </a:rPr>
              <a:t>American extension of Europe became increasingly important as a replacement for dwindling fuel resources across much of northern Europe</a:t>
            </a:r>
          </a:p>
          <a:p>
            <a:r>
              <a:rPr lang="en-US" dirty="0" smtClean="0">
                <a:sym typeface="Wingdings"/>
              </a:rPr>
              <a:t>Arguable that it was because of American colonies that Europe rose to parity with Indian, Chinese Empires</a:t>
            </a:r>
          </a:p>
          <a:p>
            <a:pPr lvl="1"/>
            <a:r>
              <a:rPr lang="en-US" dirty="0" smtClean="0">
                <a:sym typeface="Wingdings"/>
              </a:rPr>
              <a:t>Wealth</a:t>
            </a:r>
          </a:p>
          <a:p>
            <a:pPr lvl="1"/>
            <a:r>
              <a:rPr lang="en-US" dirty="0" smtClean="0">
                <a:sym typeface="Wingdings"/>
              </a:rPr>
              <a:t>Climatically diverse</a:t>
            </a:r>
          </a:p>
          <a:p>
            <a:pPr lvl="1"/>
            <a:r>
              <a:rPr lang="en-US" dirty="0" smtClean="0">
                <a:sym typeface="Wingdings"/>
              </a:rPr>
              <a:t>Large populations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089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Strata, castes, and ethnic groups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385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Strata, Castes, and Ethnic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Population of settlers in the New World </a:t>
            </a:r>
            <a:r>
              <a:rPr lang="en-US" dirty="0" smtClean="0">
                <a:sym typeface="Wingdings"/>
              </a:rPr>
              <a:t> primarily Europeans</a:t>
            </a:r>
          </a:p>
          <a:p>
            <a:pPr lvl="1"/>
            <a:r>
              <a:rPr lang="en-US" dirty="0" smtClean="0">
                <a:sym typeface="Wingdings"/>
              </a:rPr>
              <a:t>Impact of the Black Death on immigration</a:t>
            </a:r>
          </a:p>
          <a:p>
            <a:r>
              <a:rPr lang="en-US" dirty="0" smtClean="0">
                <a:sym typeface="Wingdings"/>
              </a:rPr>
              <a:t>Impact of small settler population on forced labor</a:t>
            </a:r>
          </a:p>
          <a:p>
            <a:pPr lvl="1"/>
            <a:r>
              <a:rPr lang="en-US" dirty="0" smtClean="0">
                <a:sym typeface="Wingdings"/>
              </a:rPr>
              <a:t>Emergence of social system of underprivileged, nonintegrated labor</a:t>
            </a:r>
          </a:p>
          <a:p>
            <a:pPr lvl="1"/>
            <a:r>
              <a:rPr lang="en-US" dirty="0" smtClean="0">
                <a:sym typeface="Wingdings"/>
              </a:rPr>
              <a:t>Legal, customary discrimination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5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Social Elite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Heirs of the Spanish conquistadors and estate owners</a:t>
            </a:r>
          </a:p>
          <a:p>
            <a:r>
              <a:rPr lang="en-US" dirty="0" smtClean="0"/>
              <a:t>Estate owners mixed with European-appointed administrators</a:t>
            </a:r>
          </a:p>
          <a:p>
            <a:pPr lvl="1"/>
            <a:r>
              <a:rPr lang="en-US" dirty="0" smtClean="0"/>
              <a:t>Intermarriage</a:t>
            </a:r>
          </a:p>
          <a:p>
            <a:pPr lvl="1"/>
            <a:r>
              <a:rPr lang="en-US" dirty="0" smtClean="0"/>
              <a:t>Resulted in top tier of settler society </a:t>
            </a:r>
            <a:r>
              <a:rPr lang="en-US" dirty="0" smtClean="0">
                <a:sym typeface="Wingdings"/>
              </a:rPr>
              <a:t> Creoles</a:t>
            </a:r>
          </a:p>
          <a:p>
            <a:r>
              <a:rPr lang="en-US" dirty="0" smtClean="0">
                <a:sym typeface="Wingdings"/>
              </a:rPr>
              <a:t>Creoles</a:t>
            </a:r>
          </a:p>
          <a:p>
            <a:pPr lvl="1"/>
            <a:r>
              <a:rPr lang="en-US" dirty="0" smtClean="0">
                <a:sym typeface="Wingdings"/>
              </a:rPr>
              <a:t>4% of population</a:t>
            </a:r>
          </a:p>
          <a:p>
            <a:pPr lvl="1"/>
            <a:r>
              <a:rPr lang="en-US" dirty="0" smtClean="0">
                <a:sym typeface="Wingdings"/>
              </a:rPr>
              <a:t>Included merchants, professionals, clerks, militia officers, clergy</a:t>
            </a:r>
          </a:p>
          <a:p>
            <a:pPr lvl="1"/>
            <a:r>
              <a:rPr lang="en-US" dirty="0" smtClean="0">
                <a:sym typeface="Wingdings"/>
              </a:rPr>
              <a:t>Closed society</a:t>
            </a:r>
          </a:p>
          <a:p>
            <a:r>
              <a:rPr lang="en-US" dirty="0" smtClean="0">
                <a:sym typeface="Wingdings"/>
              </a:rPr>
              <a:t>Farmed predominantly with Native American forced labor</a:t>
            </a:r>
          </a:p>
          <a:p>
            <a:pPr lvl="1"/>
            <a:r>
              <a:rPr lang="en-US" dirty="0" smtClean="0">
                <a:sym typeface="Wingdings"/>
              </a:rPr>
              <a:t>Did not export goods to Europe</a:t>
            </a:r>
          </a:p>
          <a:p>
            <a:pPr lvl="1"/>
            <a:r>
              <a:rPr lang="en-US" dirty="0" smtClean="0">
                <a:sym typeface="Wingdings"/>
              </a:rPr>
              <a:t>Local producers; did not feel market pressures</a:t>
            </a:r>
          </a:p>
          <a:p>
            <a:pPr lvl="1"/>
            <a:r>
              <a:rPr lang="en-US" dirty="0" smtClean="0">
                <a:sym typeface="Wingdings"/>
              </a:rPr>
              <a:t>Often heavily indebted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607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Making of American Societies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Patterns that made Americas an extension of Europe</a:t>
            </a:r>
          </a:p>
          <a:p>
            <a:pPr lvl="1"/>
            <a:r>
              <a:rPr lang="en-US" dirty="0" smtClean="0"/>
              <a:t>Emerged gradually</a:t>
            </a:r>
          </a:p>
          <a:p>
            <a:pPr lvl="1"/>
            <a:r>
              <a:rPr lang="en-US" dirty="0" smtClean="0"/>
              <a:t>Displayed characteristics specific to each region</a:t>
            </a:r>
          </a:p>
          <a:p>
            <a:r>
              <a:rPr lang="en-US" dirty="0" smtClean="0"/>
              <a:t>Columbian Exchange</a:t>
            </a:r>
          </a:p>
          <a:p>
            <a:pPr lvl="1"/>
            <a:r>
              <a:rPr lang="en-US" dirty="0" smtClean="0"/>
              <a:t>Transfer of plants, animals to each continent</a:t>
            </a:r>
          </a:p>
          <a:p>
            <a:r>
              <a:rPr lang="en-US" dirty="0" smtClean="0"/>
              <a:t>Different strategies of mineral and agricultural exploitation</a:t>
            </a:r>
          </a:p>
          <a:p>
            <a:r>
              <a:rPr lang="en-US" dirty="0" smtClean="0"/>
              <a:t>Settler societies of two countries displayed similar characteristics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8893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Lower Creoles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Second tier of Creole society</a:t>
            </a:r>
          </a:p>
          <a:p>
            <a:pPr lvl="1"/>
            <a:r>
              <a:rPr lang="en-US" dirty="0" smtClean="0"/>
              <a:t>Privileged European settlers</a:t>
            </a:r>
          </a:p>
          <a:p>
            <a:pPr lvl="1"/>
            <a:r>
              <a:rPr lang="en-US" dirty="0" smtClean="0"/>
              <a:t>Craftspeople, traders; worked with their hands</a:t>
            </a:r>
          </a:p>
          <a:p>
            <a:pPr lvl="1"/>
            <a:r>
              <a:rPr lang="en-US" dirty="0" smtClean="0"/>
              <a:t>Employed Native Americans and/or black slaves as apprentices</a:t>
            </a:r>
          </a:p>
          <a:p>
            <a:pPr lvl="1"/>
            <a:r>
              <a:rPr lang="en-US" dirty="0" smtClean="0"/>
              <a:t>Many invested in small plots of land </a:t>
            </a:r>
            <a:r>
              <a:rPr lang="en-US" dirty="0" smtClean="0">
                <a:sym typeface="Wingdings"/>
              </a:rPr>
              <a:t> rise to ranks of landowning Creoles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5309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Mestizos and </a:t>
            </a:r>
            <a:r>
              <a:rPr lang="en-US" dirty="0" err="1" smtClean="0"/>
              <a:t>Mullattoes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Mixed European-Native American and European African population </a:t>
            </a:r>
            <a:r>
              <a:rPr lang="en-US" dirty="0" smtClean="0">
                <a:sym typeface="Wingdings"/>
              </a:rPr>
              <a:t> collective name of “caste”</a:t>
            </a:r>
          </a:p>
          <a:p>
            <a:pPr lvl="1"/>
            <a:r>
              <a:rPr lang="en-US" dirty="0" smtClean="0">
                <a:sym typeface="Wingdings"/>
              </a:rPr>
              <a:t>Draw distinctions among degrees of mixture  counterbalance masses of Native Americans, Africans</a:t>
            </a:r>
          </a:p>
          <a:p>
            <a:r>
              <a:rPr lang="en-US" dirty="0" smtClean="0">
                <a:sym typeface="Wingdings"/>
              </a:rPr>
              <a:t>Two most important castes</a:t>
            </a:r>
          </a:p>
          <a:p>
            <a:pPr lvl="1"/>
            <a:r>
              <a:rPr lang="en-US" dirty="0" smtClean="0">
                <a:sym typeface="Wingdings"/>
              </a:rPr>
              <a:t>Mestizos  Iberian fathers, Native American mothers</a:t>
            </a:r>
          </a:p>
          <a:p>
            <a:pPr lvl="1"/>
            <a:r>
              <a:rPr lang="en-US" dirty="0" smtClean="0">
                <a:sym typeface="Wingdings"/>
              </a:rPr>
              <a:t>Mulattoes  Iberian fathers, black mothers</a:t>
            </a:r>
          </a:p>
          <a:p>
            <a:r>
              <a:rPr lang="en-US" dirty="0" smtClean="0">
                <a:sym typeface="Wingdings"/>
              </a:rPr>
              <a:t>By 1800 the </a:t>
            </a:r>
            <a:r>
              <a:rPr lang="en-US" dirty="0" err="1" smtClean="0">
                <a:sym typeface="Wingdings"/>
              </a:rPr>
              <a:t>castas</a:t>
            </a:r>
            <a:r>
              <a:rPr lang="en-US" dirty="0" smtClean="0">
                <a:sym typeface="Wingdings"/>
              </a:rPr>
              <a:t> as a whole formed the third largest population category in Latin America</a:t>
            </a:r>
          </a:p>
          <a:p>
            <a:pPr lvl="1"/>
            <a:r>
              <a:rPr lang="en-US" dirty="0" smtClean="0">
                <a:sym typeface="Wingdings"/>
              </a:rPr>
              <a:t>Native Americans  40%</a:t>
            </a:r>
          </a:p>
          <a:p>
            <a:pPr lvl="1"/>
            <a:r>
              <a:rPr lang="en-US" dirty="0" smtClean="0">
                <a:sym typeface="Wingdings"/>
              </a:rPr>
              <a:t>Creoles  30%</a:t>
            </a:r>
          </a:p>
          <a:p>
            <a:pPr lvl="1"/>
            <a:r>
              <a:rPr lang="en-US" dirty="0" err="1" smtClean="0">
                <a:sym typeface="Wingdings"/>
              </a:rPr>
              <a:t>Castas</a:t>
            </a:r>
            <a:r>
              <a:rPr lang="en-US" dirty="0" smtClean="0">
                <a:sym typeface="Wingdings"/>
              </a:rPr>
              <a:t>  20%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8201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Mestizos and Mulattoes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Brazil</a:t>
            </a:r>
          </a:p>
          <a:p>
            <a:pPr lvl="1"/>
            <a:r>
              <a:rPr lang="en-US" dirty="0" smtClean="0"/>
              <a:t>Black slaves (38%)</a:t>
            </a:r>
          </a:p>
          <a:p>
            <a:pPr lvl="1"/>
            <a:r>
              <a:rPr lang="en-US" dirty="0" smtClean="0"/>
              <a:t>Black freedmen, mulattoes were numerically even with Creoles (28%)</a:t>
            </a:r>
          </a:p>
          <a:p>
            <a:pPr lvl="1"/>
            <a:r>
              <a:rPr lang="en-US" dirty="0" smtClean="0"/>
              <a:t>Native Americans (6% in settled provinces outside Amazonia)</a:t>
            </a:r>
          </a:p>
          <a:p>
            <a:r>
              <a:rPr lang="en-US" dirty="0" smtClean="0"/>
              <a:t>In both Spanish and Portuguese America </a:t>
            </a:r>
            <a:r>
              <a:rPr lang="en-US" dirty="0" smtClean="0">
                <a:sym typeface="Wingdings"/>
              </a:rPr>
              <a:t> small population of people descended from Native American and black unions</a:t>
            </a:r>
          </a:p>
          <a:p>
            <a:r>
              <a:rPr lang="en-US" dirty="0" smtClean="0">
                <a:sym typeface="Wingdings"/>
              </a:rPr>
              <a:t>Most of the intermediate population groups were sizeable</a:t>
            </a:r>
          </a:p>
          <a:p>
            <a:pPr lvl="1"/>
            <a:r>
              <a:rPr lang="en-US" dirty="0" smtClean="0">
                <a:sym typeface="Wingdings"/>
              </a:rPr>
              <a:t>Played </a:t>
            </a:r>
            <a:r>
              <a:rPr lang="en-US" dirty="0" err="1" smtClean="0">
                <a:sym typeface="Wingdings"/>
              </a:rPr>
              <a:t>iportant</a:t>
            </a:r>
            <a:r>
              <a:rPr lang="en-US" dirty="0" smtClean="0">
                <a:sym typeface="Wingdings"/>
              </a:rPr>
              <a:t> neutralizing roles in colonial society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023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Mestizos and Mulattoes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Mestizos, mulattoes filled lower levels of bureaucracy, lay hierarchy in the Catholic Church</a:t>
            </a:r>
          </a:p>
          <a:p>
            <a:r>
              <a:rPr lang="en-US" dirty="0" smtClean="0"/>
              <a:t>Held skilled and supervisory positions in mines and on estates</a:t>
            </a:r>
          </a:p>
          <a:p>
            <a:r>
              <a:rPr lang="en-US" dirty="0" smtClean="0"/>
              <a:t>Mulattoes dominated ranks of enlisted men in the military</a:t>
            </a:r>
          </a:p>
          <a:p>
            <a:pPr lvl="1"/>
            <a:r>
              <a:rPr lang="en-US" dirty="0" smtClean="0"/>
              <a:t>Held officer ranks in the defense militias</a:t>
            </a:r>
          </a:p>
          <a:p>
            <a:r>
              <a:rPr lang="en-US" dirty="0" smtClean="0"/>
              <a:t>Brazil </a:t>
            </a:r>
            <a:r>
              <a:rPr lang="en-US" dirty="0" smtClean="0">
                <a:sym typeface="Wingdings"/>
              </a:rPr>
              <a:t> many mulattoes, black freedmen were farmers</a:t>
            </a:r>
          </a:p>
          <a:p>
            <a:r>
              <a:rPr lang="en-US" dirty="0" smtClean="0">
                <a:sym typeface="Wingdings"/>
              </a:rPr>
              <a:t>Much of craft production was in their hands</a:t>
            </a:r>
          </a:p>
          <a:p>
            <a:r>
              <a:rPr lang="en-US" dirty="0" smtClean="0">
                <a:sym typeface="Wingdings"/>
              </a:rPr>
              <a:t>Laws in place to keep mestizos, mulattoes in their intermediate social, political positions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8332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Women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559398"/>
            <a:ext cx="6281873" cy="6298602"/>
          </a:xfrm>
        </p:spPr>
        <p:txBody>
          <a:bodyPr/>
          <a:lstStyle/>
          <a:p>
            <a:r>
              <a:rPr lang="en-US" dirty="0" smtClean="0"/>
              <a:t>Roles played by women depended on their social position</a:t>
            </a:r>
          </a:p>
          <a:p>
            <a:r>
              <a:rPr lang="en-US" dirty="0" smtClean="0"/>
              <a:t>Creole households </a:t>
            </a:r>
            <a:r>
              <a:rPr lang="en-US" dirty="0" smtClean="0">
                <a:sym typeface="Wingdings"/>
              </a:rPr>
              <a:t> Mediterranean tradition of secluding women from men</a:t>
            </a:r>
          </a:p>
          <a:p>
            <a:pPr lvl="1"/>
            <a:r>
              <a:rPr lang="en-US" dirty="0" smtClean="0">
                <a:sym typeface="Wingdings"/>
              </a:rPr>
              <a:t>Persons of means, influence within the household</a:t>
            </a:r>
          </a:p>
          <a:p>
            <a:pPr lvl="1"/>
            <a:r>
              <a:rPr lang="en-US" dirty="0" smtClean="0">
                <a:sym typeface="Wingdings"/>
              </a:rPr>
              <a:t>Owners of substantial dowries, grooms’ gifts</a:t>
            </a:r>
          </a:p>
          <a:p>
            <a:pPr lvl="1"/>
            <a:r>
              <a:rPr lang="en-US" dirty="0" smtClean="0">
                <a:sym typeface="Wingdings"/>
              </a:rPr>
              <a:t>Managed investment of their assets</a:t>
            </a:r>
          </a:p>
          <a:p>
            <a:pPr lvl="1"/>
            <a:r>
              <a:rPr lang="en-US" dirty="0" smtClean="0">
                <a:sym typeface="Wingdings"/>
              </a:rPr>
              <a:t>Chattel of their fathers, husbands</a:t>
            </a:r>
          </a:p>
          <a:p>
            <a:r>
              <a:rPr lang="en-US" dirty="0" smtClean="0">
                <a:sym typeface="Wingdings"/>
              </a:rPr>
              <a:t>Lower rungs of society</a:t>
            </a:r>
          </a:p>
          <a:p>
            <a:pPr lvl="1"/>
            <a:r>
              <a:rPr lang="en-US" dirty="0" smtClean="0">
                <a:sym typeface="Wingdings"/>
              </a:rPr>
              <a:t>Gender separation much less prevalent</a:t>
            </a:r>
          </a:p>
          <a:p>
            <a:pPr lvl="1"/>
            <a:r>
              <a:rPr lang="en-US" dirty="0" smtClean="0">
                <a:sym typeface="Wingdings"/>
              </a:rPr>
              <a:t>Shared labor in the fields, workshops</a:t>
            </a:r>
          </a:p>
          <a:p>
            <a:pPr lvl="1"/>
            <a:r>
              <a:rPr lang="en-US" dirty="0" smtClean="0">
                <a:sym typeface="Wingdings"/>
              </a:rPr>
              <a:t>Left the home to work as domestics</a:t>
            </a:r>
          </a:p>
          <a:p>
            <a:pPr lvl="1"/>
            <a:r>
              <a:rPr lang="en-US" dirty="0" smtClean="0">
                <a:sym typeface="Wingdings"/>
              </a:rPr>
              <a:t>Older women dominated retail in market stalls</a:t>
            </a:r>
          </a:p>
          <a:p>
            <a:pPr lvl="1"/>
            <a:r>
              <a:rPr lang="en-US" dirty="0" smtClean="0">
                <a:sym typeface="Wingdings"/>
              </a:rPr>
              <a:t>Headed 1/3 of households in Mexico City in 1811</a:t>
            </a:r>
          </a:p>
          <a:p>
            <a:pPr lvl="1"/>
            <a:r>
              <a:rPr lang="en-US" dirty="0" smtClean="0">
                <a:sym typeface="Wingdings"/>
              </a:rPr>
              <a:t>Among black slaves, 70% of women were without formal ties to their </a:t>
            </a:r>
            <a:r>
              <a:rPr lang="en-US" dirty="0" err="1" smtClean="0">
                <a:sym typeface="Wingdings"/>
              </a:rPr>
              <a:t>childrens</a:t>
            </a:r>
            <a:r>
              <a:rPr lang="en-US" dirty="0" smtClean="0">
                <a:sym typeface="Wingdings"/>
              </a:rPr>
              <a:t>’ fathers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7139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Americans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1672" y="2093976"/>
            <a:ext cx="10851680" cy="3243431"/>
          </a:xfrm>
        </p:spPr>
        <p:txBody>
          <a:bodyPr/>
          <a:lstStyle/>
          <a:p>
            <a:r>
              <a:rPr lang="en-US" dirty="0" smtClean="0"/>
              <a:t>Immediate aftermath of conquest </a:t>
            </a:r>
            <a:r>
              <a:rPr lang="en-US" dirty="0" smtClean="0">
                <a:sym typeface="Wingdings"/>
              </a:rPr>
              <a:t> Native Americans at all levels of social scale</a:t>
            </a:r>
          </a:p>
          <a:p>
            <a:pPr lvl="1"/>
            <a:r>
              <a:rPr lang="en-US" dirty="0" smtClean="0">
                <a:sym typeface="Wingdings"/>
              </a:rPr>
              <a:t>Some completely marginalized</a:t>
            </a:r>
          </a:p>
          <a:p>
            <a:pPr lvl="1"/>
            <a:r>
              <a:rPr lang="en-US" dirty="0" smtClean="0">
                <a:sym typeface="Wingdings"/>
              </a:rPr>
              <a:t>Some acculturated into ranks of working poor</a:t>
            </a:r>
          </a:p>
          <a:p>
            <a:pPr lvl="1"/>
            <a:r>
              <a:rPr lang="en-US" dirty="0" smtClean="0">
                <a:sym typeface="Wingdings"/>
              </a:rPr>
              <a:t>A few formed an educated Aztec, Inca propertied upper class</a:t>
            </a:r>
          </a:p>
          <a:p>
            <a:r>
              <a:rPr lang="en-US" dirty="0" smtClean="0">
                <a:sym typeface="Wingdings"/>
              </a:rPr>
              <a:t>Social distinctions disappeared rapidly during first 150 years of Spanish colonialism</a:t>
            </a:r>
          </a:p>
          <a:p>
            <a:pPr lvl="1"/>
            <a:r>
              <a:rPr lang="en-US" dirty="0" smtClean="0">
                <a:sym typeface="Wingdings"/>
              </a:rPr>
              <a:t>Disease  population decline of nearly 80%</a:t>
            </a:r>
          </a:p>
          <a:p>
            <a:r>
              <a:rPr lang="en-US" dirty="0" smtClean="0">
                <a:sym typeface="Wingdings"/>
              </a:rPr>
              <a:t>Native forager and agrarian peoples were least affected by European colonials</a:t>
            </a:r>
          </a:p>
          <a:p>
            <a:pPr lvl="1"/>
            <a:r>
              <a:rPr lang="en-US" dirty="0" smtClean="0">
                <a:sym typeface="Wingdings"/>
              </a:rPr>
              <a:t>Lands economically less promising</a:t>
            </a:r>
          </a:p>
          <a:p>
            <a:pPr lvl="1"/>
            <a:r>
              <a:rPr lang="en-US" dirty="0" smtClean="0">
                <a:sym typeface="Wingdings"/>
              </a:rPr>
              <a:t>Successfully defended land with indigenous weapons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4532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Americans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Villagers </a:t>
            </a:r>
            <a:r>
              <a:rPr lang="en-US" dirty="0" smtClean="0">
                <a:sym typeface="Wingdings"/>
              </a:rPr>
              <a:t> reduction in numbers led to “Indian villages”</a:t>
            </a:r>
          </a:p>
          <a:p>
            <a:pPr lvl="1"/>
            <a:r>
              <a:rPr lang="en-US" dirty="0" smtClean="0">
                <a:sym typeface="Wingdings"/>
              </a:rPr>
              <a:t>Homes razed, concentrated survivors in new villages</a:t>
            </a:r>
          </a:p>
          <a:p>
            <a:r>
              <a:rPr lang="en-US" dirty="0" smtClean="0">
                <a:sym typeface="Wingdings"/>
              </a:rPr>
              <a:t>Initial strong resistance against resettlements</a:t>
            </a:r>
          </a:p>
          <a:p>
            <a:r>
              <a:rPr lang="en-US" dirty="0" smtClean="0">
                <a:sym typeface="Wingdings"/>
              </a:rPr>
              <a:t>Mid-17</a:t>
            </a:r>
            <a:r>
              <a:rPr lang="en-US" baseline="30000" dirty="0" smtClean="0">
                <a:sym typeface="Wingdings"/>
              </a:rPr>
              <a:t>th</a:t>
            </a:r>
            <a:r>
              <a:rPr lang="en-US" dirty="0" smtClean="0">
                <a:sym typeface="Wingdings"/>
              </a:rPr>
              <a:t> century  pueblos were fully functional, self-administering units</a:t>
            </a:r>
          </a:p>
          <a:p>
            <a:pPr lvl="1"/>
            <a:r>
              <a:rPr lang="en-US" dirty="0" smtClean="0">
                <a:sym typeface="Wingdings"/>
              </a:rPr>
              <a:t>Councils</a:t>
            </a:r>
          </a:p>
          <a:p>
            <a:pPr lvl="1"/>
            <a:r>
              <a:rPr lang="en-US" dirty="0" smtClean="0">
                <a:sym typeface="Wingdings"/>
              </a:rPr>
              <a:t>Churches</a:t>
            </a:r>
          </a:p>
          <a:p>
            <a:pPr lvl="1"/>
            <a:r>
              <a:rPr lang="en-US" dirty="0" smtClean="0">
                <a:sym typeface="Wingdings"/>
              </a:rPr>
              <a:t>Schools</a:t>
            </a:r>
          </a:p>
          <a:p>
            <a:pPr lvl="1"/>
            <a:r>
              <a:rPr lang="en-US" dirty="0" smtClean="0">
                <a:sym typeface="Wingdings"/>
              </a:rPr>
              <a:t>Communal lands</a:t>
            </a:r>
          </a:p>
          <a:p>
            <a:pPr lvl="1"/>
            <a:r>
              <a:rPr lang="en-US" dirty="0" smtClean="0">
                <a:sym typeface="Wingdings"/>
              </a:rPr>
              <a:t>Family parcels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4394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Americans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Councils </a:t>
            </a:r>
            <a:r>
              <a:rPr lang="en-US" dirty="0" smtClean="0">
                <a:sym typeface="Wingdings"/>
              </a:rPr>
              <a:t> important institutions of legal training, social mobility</a:t>
            </a:r>
          </a:p>
          <a:p>
            <a:r>
              <a:rPr lang="en-US" dirty="0" smtClean="0">
                <a:sym typeface="Wingdings"/>
              </a:rPr>
              <a:t>Initially, traditional chiefly families were in control </a:t>
            </a:r>
          </a:p>
          <a:p>
            <a:r>
              <a:rPr lang="en-US" dirty="0" smtClean="0">
                <a:sym typeface="Wingdings"/>
              </a:rPr>
              <a:t>Councils allowed commoners to move up into auxiliary roles</a:t>
            </a:r>
          </a:p>
          <a:p>
            <a:pPr lvl="1"/>
            <a:r>
              <a:rPr lang="en-US" dirty="0" smtClean="0">
                <a:sym typeface="Wingdings"/>
              </a:rPr>
              <a:t>Opportunities to learn the system, acquire modest wealth</a:t>
            </a:r>
          </a:p>
          <a:p>
            <a:r>
              <a:rPr lang="en-US" dirty="0" smtClean="0">
                <a:sym typeface="Wingdings"/>
              </a:rPr>
              <a:t>Native American villages were closed to settlers</a:t>
            </a:r>
          </a:p>
          <a:p>
            <a:pPr lvl="1"/>
            <a:r>
              <a:rPr lang="en-US" dirty="0" smtClean="0">
                <a:sym typeface="Wingdings"/>
              </a:rPr>
              <a:t>Only outsiders permitted were Catholic priests</a:t>
            </a:r>
          </a:p>
          <a:p>
            <a:pPr lvl="1"/>
            <a:r>
              <a:rPr lang="en-US" dirty="0" smtClean="0">
                <a:sym typeface="Wingdings"/>
              </a:rPr>
              <a:t>Contact with the Spanish world remained minimal</a:t>
            </a:r>
          </a:p>
          <a:p>
            <a:pPr lvl="1"/>
            <a:r>
              <a:rPr lang="en-US" dirty="0" smtClean="0">
                <a:sym typeface="Wingdings"/>
              </a:rPr>
              <a:t>Acculturation went little beyond conversion to Catholicism</a:t>
            </a:r>
          </a:p>
          <a:p>
            <a:r>
              <a:rPr lang="en-US" dirty="0" smtClean="0">
                <a:sym typeface="Wingdings"/>
              </a:rPr>
              <a:t>Village scribes  instrumental in preserving native languages</a:t>
            </a:r>
          </a:p>
          <a:p>
            <a:r>
              <a:rPr lang="en-US" dirty="0" smtClean="0">
                <a:sym typeface="Wingdings"/>
              </a:rPr>
              <a:t>Native American adaptation to European culture, rulers remained limited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53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Americans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Tremendous demographic losses made the pueblos vulnerable to loss of land</a:t>
            </a:r>
          </a:p>
          <a:p>
            <a:pPr lvl="1"/>
            <a:r>
              <a:rPr lang="en-US" dirty="0" smtClean="0"/>
              <a:t>Estate owners expanded their holdings</a:t>
            </a:r>
          </a:p>
          <a:p>
            <a:pPr lvl="1"/>
            <a:r>
              <a:rPr lang="en-US" dirty="0" smtClean="0"/>
              <a:t>Heroic litigation efforts of the villages</a:t>
            </a:r>
          </a:p>
          <a:p>
            <a:r>
              <a:rPr lang="en-US" dirty="0" smtClean="0"/>
              <a:t>Population recovery </a:t>
            </a:r>
            <a:r>
              <a:rPr lang="en-US" dirty="0" smtClean="0">
                <a:sym typeface="Wingdings"/>
              </a:rPr>
              <a:t> villages began to run out of land for inhabitants</a:t>
            </a:r>
          </a:p>
          <a:p>
            <a:pPr lvl="1"/>
            <a:r>
              <a:rPr lang="en-US" dirty="0" smtClean="0">
                <a:sym typeface="Wingdings"/>
              </a:rPr>
              <a:t>Rent land from estate owners</a:t>
            </a:r>
          </a:p>
          <a:p>
            <a:pPr lvl="1"/>
            <a:r>
              <a:rPr lang="en-US" dirty="0" smtClean="0">
                <a:sym typeface="Wingdings"/>
              </a:rPr>
              <a:t>Find work on estates as farmhands</a:t>
            </a:r>
          </a:p>
          <a:p>
            <a:pPr lvl="1"/>
            <a:r>
              <a:rPr lang="en-US" dirty="0" smtClean="0">
                <a:sym typeface="Wingdings"/>
              </a:rPr>
              <a:t>Became estranged from their villages, fell into debt peonage, entered ranks of working poor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516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England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Small family farm remained the norm for the majority of New England’s population</a:t>
            </a:r>
          </a:p>
          <a:p>
            <a:pPr lvl="1"/>
            <a:r>
              <a:rPr lang="en-US" dirty="0" smtClean="0"/>
              <a:t>Everyone had to work the farm to eke out a precarious living</a:t>
            </a:r>
          </a:p>
          <a:p>
            <a:r>
              <a:rPr lang="en-US" dirty="0" smtClean="0"/>
              <a:t>Specialized labor restricted to small perimeters around villages, towns</a:t>
            </a:r>
          </a:p>
          <a:p>
            <a:r>
              <a:rPr lang="en-US" dirty="0" smtClean="0"/>
              <a:t>Acute lack of money, cheap means of transportation</a:t>
            </a:r>
          </a:p>
          <a:p>
            <a:pPr lvl="1"/>
            <a:r>
              <a:rPr lang="en-US" dirty="0" smtClean="0"/>
              <a:t>Hampered development of market networks in the interior</a:t>
            </a:r>
          </a:p>
          <a:p>
            <a:r>
              <a:rPr lang="en-US" dirty="0" smtClean="0"/>
              <a:t>Situation better in the more favored colonies in the Mid-Atlantic, especially Pennsylvania</a:t>
            </a:r>
          </a:p>
          <a:p>
            <a:pPr lvl="1"/>
            <a:r>
              <a:rPr lang="en-US" dirty="0" smtClean="0"/>
              <a:t>Able to produce marketable quantities of wheat, legumes for urban markets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986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Columbian Exchange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Commercial revolution in Europe</a:t>
            </a:r>
          </a:p>
          <a:p>
            <a:pPr lvl="1"/>
            <a:r>
              <a:rPr lang="en-US" dirty="0" smtClean="0"/>
              <a:t>Traders brought new goods, material back to Europe </a:t>
            </a:r>
            <a:r>
              <a:rPr lang="en-US" dirty="0" smtClean="0">
                <a:sym typeface="Wingdings"/>
              </a:rPr>
              <a:t> eventual improvement in standard of living</a:t>
            </a:r>
          </a:p>
          <a:p>
            <a:r>
              <a:rPr lang="en-US" dirty="0" smtClean="0">
                <a:sym typeface="Wingdings"/>
              </a:rPr>
              <a:t>New foods  increased available food supply for common laborers</a:t>
            </a:r>
          </a:p>
          <a:p>
            <a:pPr lvl="1"/>
            <a:r>
              <a:rPr lang="en-US" dirty="0" smtClean="0">
                <a:sym typeface="Wingdings"/>
              </a:rPr>
              <a:t>Potato</a:t>
            </a:r>
          </a:p>
          <a:p>
            <a:pPr lvl="1"/>
            <a:r>
              <a:rPr lang="en-US" dirty="0" smtClean="0">
                <a:sym typeface="Wingdings"/>
              </a:rPr>
              <a:t>Squash</a:t>
            </a:r>
          </a:p>
          <a:p>
            <a:pPr lvl="1"/>
            <a:r>
              <a:rPr lang="en-US" dirty="0" smtClean="0">
                <a:sym typeface="Wingdings"/>
              </a:rPr>
              <a:t>Corn/maize</a:t>
            </a:r>
          </a:p>
          <a:p>
            <a:pPr lvl="1"/>
            <a:r>
              <a:rPr lang="en-US" dirty="0" smtClean="0">
                <a:sym typeface="Wingdings"/>
              </a:rPr>
              <a:t>Tomatoes</a:t>
            </a:r>
          </a:p>
          <a:p>
            <a:r>
              <a:rPr lang="en-US" dirty="0" smtClean="0"/>
              <a:t>Increased supply of gold/silver </a:t>
            </a:r>
            <a:r>
              <a:rPr lang="en-US" dirty="0" smtClean="0">
                <a:sym typeface="Wingdings"/>
              </a:rPr>
              <a:t> helped make Spain a world power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5879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England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7"/>
            <a:ext cx="10058400" cy="4429999"/>
          </a:xfrm>
        </p:spPr>
        <p:txBody>
          <a:bodyPr>
            <a:normAutofit/>
          </a:bodyPr>
          <a:lstStyle/>
          <a:p>
            <a:r>
              <a:rPr lang="en-US" dirty="0" smtClean="0"/>
              <a:t>Number of plantations in the South rose steadily </a:t>
            </a:r>
            <a:r>
              <a:rPr lang="en-US" dirty="0" smtClean="0">
                <a:sym typeface="Wingdings"/>
              </a:rPr>
              <a:t> increased number of slaves</a:t>
            </a:r>
          </a:p>
          <a:p>
            <a:pPr lvl="1"/>
            <a:r>
              <a:rPr lang="en-US" dirty="0" smtClean="0">
                <a:sym typeface="Wingdings"/>
              </a:rPr>
              <a:t>Numbers re: slavery in text are incorrect</a:t>
            </a:r>
          </a:p>
          <a:p>
            <a:pPr lvl="1"/>
            <a:r>
              <a:rPr lang="en-US" dirty="0" smtClean="0">
                <a:sym typeface="Wingdings"/>
              </a:rPr>
              <a:t>World market fluctuations left planters </a:t>
            </a:r>
            <a:r>
              <a:rPr lang="en-US" dirty="0">
                <a:sym typeface="Wingdings"/>
              </a:rPr>
              <a:t>v</a:t>
            </a:r>
            <a:r>
              <a:rPr lang="en-US" dirty="0" smtClean="0">
                <a:sym typeface="Wingdings"/>
              </a:rPr>
              <a:t>ulnerable</a:t>
            </a:r>
          </a:p>
          <a:p>
            <a:r>
              <a:rPr lang="en-US" dirty="0" smtClean="0">
                <a:sym typeface="Wingdings"/>
              </a:rPr>
              <a:t>Rural areas remained largely poor</a:t>
            </a:r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18</a:t>
            </a:r>
            <a:r>
              <a:rPr lang="en-US" baseline="30000" dirty="0" smtClean="0">
                <a:sym typeface="Wingdings"/>
              </a:rPr>
              <a:t>th</a:t>
            </a:r>
            <a:r>
              <a:rPr lang="en-US" dirty="0" smtClean="0">
                <a:sym typeface="Wingdings"/>
              </a:rPr>
              <a:t> century  real change occurred in urban regions</a:t>
            </a:r>
          </a:p>
          <a:p>
            <a:pPr lvl="1"/>
            <a:r>
              <a:rPr lang="en-US" dirty="0" smtClean="0">
                <a:sym typeface="Wingdings"/>
              </a:rPr>
              <a:t>Emergence of large port cities</a:t>
            </a:r>
          </a:p>
          <a:p>
            <a:pPr lvl="1"/>
            <a:r>
              <a:rPr lang="en-US" dirty="0" smtClean="0">
                <a:sym typeface="Wingdings"/>
              </a:rPr>
              <a:t>Formation of wealthy merchant class  urban strata of professionals</a:t>
            </a:r>
          </a:p>
          <a:p>
            <a:pPr lvl="1"/>
            <a:r>
              <a:rPr lang="en-US" dirty="0" smtClean="0">
                <a:sym typeface="Wingdings"/>
              </a:rPr>
              <a:t>Primary school education provided by municipal public schools, some churches</a:t>
            </a:r>
          </a:p>
          <a:p>
            <a:pPr lvl="1"/>
            <a:r>
              <a:rPr lang="en-US" dirty="0" smtClean="0">
                <a:sym typeface="Wingdings"/>
              </a:rPr>
              <a:t>Evening school for craftspeople</a:t>
            </a:r>
          </a:p>
          <a:p>
            <a:r>
              <a:rPr lang="en-US" dirty="0" smtClean="0">
                <a:sym typeface="Wingdings"/>
              </a:rPr>
              <a:t>Mid-18</a:t>
            </a:r>
            <a:r>
              <a:rPr lang="en-US" baseline="30000" dirty="0" smtClean="0">
                <a:sym typeface="Wingdings"/>
              </a:rPr>
              <a:t>th</a:t>
            </a:r>
            <a:r>
              <a:rPr lang="en-US" dirty="0" smtClean="0">
                <a:sym typeface="Wingdings"/>
              </a:rPr>
              <a:t> century  majority of men could read and write</a:t>
            </a:r>
          </a:p>
          <a:p>
            <a:pPr lvl="1"/>
            <a:r>
              <a:rPr lang="en-US" dirty="0" smtClean="0">
                <a:sym typeface="Wingdings"/>
              </a:rPr>
              <a:t>Female literacy was minimal</a:t>
            </a:r>
          </a:p>
          <a:p>
            <a:r>
              <a:rPr lang="en-US" dirty="0" smtClean="0">
                <a:sym typeface="Wingdings"/>
              </a:rPr>
              <a:t>Social ranks in </a:t>
            </a:r>
            <a:r>
              <a:rPr lang="en-US" dirty="0">
                <a:sym typeface="Wingdings"/>
              </a:rPr>
              <a:t>N</a:t>
            </a:r>
            <a:r>
              <a:rPr lang="en-US" dirty="0" smtClean="0">
                <a:sym typeface="Wingdings"/>
              </a:rPr>
              <a:t>ew England  less elaborate than in Latin America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1873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adaptation of the </a:t>
            </a:r>
            <a:r>
              <a:rPr lang="en-US" dirty="0" err="1" smtClean="0"/>
              <a:t>americas</a:t>
            </a:r>
            <a:r>
              <a:rPr lang="en-US" dirty="0" smtClean="0"/>
              <a:t> to </a:t>
            </a:r>
            <a:r>
              <a:rPr lang="en-US" dirty="0" err="1" smtClean="0"/>
              <a:t>european</a:t>
            </a:r>
            <a:r>
              <a:rPr lang="en-US" dirty="0" smtClean="0"/>
              <a:t> culture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5382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 of the </a:t>
            </a:r>
            <a:r>
              <a:rPr lang="en-US" dirty="0" err="1" smtClean="0"/>
              <a:t>americas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European settlers </a:t>
            </a:r>
            <a:r>
              <a:rPr lang="en-US" dirty="0" smtClean="0">
                <a:sym typeface="Wingdings"/>
              </a:rPr>
              <a:t> two distinct cultures to the Americas</a:t>
            </a:r>
          </a:p>
          <a:p>
            <a:pPr lvl="1"/>
            <a:r>
              <a:rPr lang="en-US" dirty="0" smtClean="0">
                <a:sym typeface="Wingdings"/>
              </a:rPr>
              <a:t>Mid-Atlantic, Caribbean, Central and South America  Catholic Reformation, New Science, Enlightenment</a:t>
            </a:r>
          </a:p>
          <a:p>
            <a:pPr lvl="1"/>
            <a:r>
              <a:rPr lang="en-US" dirty="0" smtClean="0">
                <a:sym typeface="Wingdings"/>
              </a:rPr>
              <a:t>Northeast  Dissident Protestantism/Anglicanism, New Science, Enlightenment </a:t>
            </a:r>
          </a:p>
          <a:p>
            <a:r>
              <a:rPr lang="en-US" dirty="0" smtClean="0">
                <a:sym typeface="Wingdings"/>
              </a:rPr>
              <a:t>Proud of respective cultures</a:t>
            </a:r>
          </a:p>
          <a:p>
            <a:pPr lvl="1"/>
            <a:r>
              <a:rPr lang="en-US" dirty="0" smtClean="0">
                <a:sym typeface="Wingdings"/>
              </a:rPr>
              <a:t>Viewed as more civilized than indigenous environment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4638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Catholic Missionary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Spanish and Portuguese monarchs relied heavily on the Catholic Church </a:t>
            </a:r>
          </a:p>
          <a:p>
            <a:pPr lvl="1"/>
            <a:r>
              <a:rPr lang="en-US" dirty="0" smtClean="0"/>
              <a:t>Pope granted them patronage over organization, all appointments on new continents</a:t>
            </a:r>
          </a:p>
          <a:p>
            <a:r>
              <a:rPr lang="en-US" dirty="0" smtClean="0"/>
              <a:t>Thousands of missionaries fanned about among the Native Americans</a:t>
            </a:r>
          </a:p>
          <a:p>
            <a:pPr lvl="1"/>
            <a:r>
              <a:rPr lang="en-US" dirty="0" smtClean="0"/>
              <a:t>Franciscans</a:t>
            </a:r>
          </a:p>
          <a:p>
            <a:pPr lvl="1"/>
            <a:r>
              <a:rPr lang="en-US" dirty="0" smtClean="0"/>
              <a:t>Dominicans</a:t>
            </a:r>
          </a:p>
          <a:p>
            <a:pPr lvl="1"/>
            <a:r>
              <a:rPr lang="en-US" dirty="0" smtClean="0"/>
              <a:t>Jesuits</a:t>
            </a:r>
          </a:p>
          <a:p>
            <a:r>
              <a:rPr lang="en-US" dirty="0" smtClean="0"/>
              <a:t>Work of conversion</a:t>
            </a:r>
          </a:p>
          <a:p>
            <a:pPr lvl="1"/>
            <a:r>
              <a:rPr lang="en-US" dirty="0" smtClean="0"/>
              <a:t>Baptism</a:t>
            </a:r>
          </a:p>
          <a:p>
            <a:pPr lvl="1"/>
            <a:r>
              <a:rPr lang="en-US" dirty="0" smtClean="0"/>
              <a:t>Instruction in the Seven Sacraments </a:t>
            </a:r>
            <a:r>
              <a:rPr lang="en-US" dirty="0" smtClean="0">
                <a:sym typeface="Wingdings"/>
              </a:rPr>
              <a:t> </a:t>
            </a:r>
            <a:r>
              <a:rPr lang="en-US" i="1" dirty="0" smtClean="0">
                <a:sym typeface="Wingdings"/>
              </a:rPr>
              <a:t>what are they?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Taught basic theological concepts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6593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Catholic missionary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Missionaries contributions</a:t>
            </a:r>
          </a:p>
          <a:p>
            <a:pPr lvl="1"/>
            <a:r>
              <a:rPr lang="en-US" dirty="0" smtClean="0"/>
              <a:t>Learned native languages</a:t>
            </a:r>
          </a:p>
          <a:p>
            <a:pPr lvl="1"/>
            <a:r>
              <a:rPr lang="en-US" dirty="0" smtClean="0"/>
              <a:t>Translated catechism, New Testament </a:t>
            </a:r>
            <a:r>
              <a:rPr lang="en-US" dirty="0" smtClean="0">
                <a:sym typeface="Wingdings"/>
              </a:rPr>
              <a:t> often created written languages</a:t>
            </a:r>
          </a:p>
          <a:p>
            <a:pPr lvl="1"/>
            <a:r>
              <a:rPr lang="en-US" dirty="0" smtClean="0">
                <a:sym typeface="Wingdings"/>
              </a:rPr>
              <a:t>Taught children of ruling native families how to read and write</a:t>
            </a:r>
          </a:p>
          <a:p>
            <a:pPr lvl="1"/>
            <a:r>
              <a:rPr lang="en-US" dirty="0" smtClean="0">
                <a:sym typeface="Wingdings"/>
              </a:rPr>
              <a:t>Recorded pre-conquest indigenous culture with significant accuracy</a:t>
            </a:r>
          </a:p>
          <a:p>
            <a:r>
              <a:rPr lang="en-US" dirty="0" smtClean="0">
                <a:sym typeface="Wingdings"/>
              </a:rPr>
              <a:t>Appeal of Catholicism</a:t>
            </a:r>
          </a:p>
          <a:p>
            <a:pPr lvl="1"/>
            <a:r>
              <a:rPr lang="en-US" dirty="0" smtClean="0">
                <a:sym typeface="Wingdings"/>
              </a:rPr>
              <a:t>Intercession of saints</a:t>
            </a:r>
          </a:p>
          <a:p>
            <a:pPr lvl="1"/>
            <a:r>
              <a:rPr lang="en-US" dirty="0" smtClean="0">
                <a:sym typeface="Wingdings"/>
              </a:rPr>
              <a:t>Good works contributing to salvation</a:t>
            </a:r>
          </a:p>
          <a:p>
            <a:pPr lvl="1"/>
            <a:r>
              <a:rPr lang="en-US" dirty="0" smtClean="0">
                <a:sym typeface="Wingdings"/>
              </a:rPr>
              <a:t>Veneration of images of the Virgin Mary, saints</a:t>
            </a:r>
          </a:p>
          <a:p>
            <a:pPr lvl="1"/>
            <a:r>
              <a:rPr lang="en-US" dirty="0" smtClean="0">
                <a:sym typeface="Wingdings"/>
              </a:rPr>
              <a:t>Pilgrimages</a:t>
            </a:r>
          </a:p>
          <a:p>
            <a:r>
              <a:rPr lang="en-US" dirty="0" smtClean="0">
                <a:sym typeface="Wingdings"/>
              </a:rPr>
              <a:t>Limit the mingling of traditional religion with Catholicism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7993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and the 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Catholic Reformation </a:t>
            </a:r>
            <a:r>
              <a:rPr lang="en-US" dirty="0" smtClean="0">
                <a:sym typeface="Wingdings"/>
              </a:rPr>
              <a:t> organization of education</a:t>
            </a:r>
          </a:p>
          <a:p>
            <a:pPr lvl="1"/>
            <a:r>
              <a:rPr lang="en-US" dirty="0" smtClean="0">
                <a:sym typeface="Wingdings"/>
              </a:rPr>
              <a:t>Franciscans, Dominicans  general education to children of early settlers</a:t>
            </a:r>
          </a:p>
          <a:p>
            <a:pPr lvl="1"/>
            <a:r>
              <a:rPr lang="en-US" dirty="0" smtClean="0">
                <a:sym typeface="Wingdings"/>
              </a:rPr>
              <a:t>Colleges  trained graduates for missionary work</a:t>
            </a:r>
          </a:p>
          <a:p>
            <a:r>
              <a:rPr lang="en-US" dirty="0" smtClean="0">
                <a:sym typeface="Wingdings"/>
              </a:rPr>
              <a:t>First New World universities</a:t>
            </a:r>
          </a:p>
          <a:p>
            <a:pPr lvl="1"/>
            <a:r>
              <a:rPr lang="en-US" dirty="0" smtClean="0">
                <a:sym typeface="Wingdings"/>
              </a:rPr>
              <a:t>Santo Domingo (1538)</a:t>
            </a:r>
          </a:p>
          <a:p>
            <a:pPr lvl="1"/>
            <a:r>
              <a:rPr lang="en-US" dirty="0" smtClean="0">
                <a:sym typeface="Wingdings"/>
              </a:rPr>
              <a:t>Mexico City (1553)</a:t>
            </a:r>
          </a:p>
          <a:p>
            <a:pPr lvl="1"/>
            <a:r>
              <a:rPr lang="en-US" dirty="0" smtClean="0">
                <a:sym typeface="Wingdings"/>
              </a:rPr>
              <a:t>Lima (1553)</a:t>
            </a:r>
          </a:p>
          <a:p>
            <a:r>
              <a:rPr lang="en-US" dirty="0" smtClean="0">
                <a:sym typeface="Wingdings"/>
              </a:rPr>
              <a:t>Impact of Jesuits  universities broadened the curriculum</a:t>
            </a:r>
          </a:p>
          <a:p>
            <a:pPr lvl="1"/>
            <a:r>
              <a:rPr lang="en-US" dirty="0" smtClean="0">
                <a:sym typeface="Wingdings"/>
              </a:rPr>
              <a:t>Theology, canon law, indigenous languages</a:t>
            </a:r>
          </a:p>
          <a:p>
            <a:pPr lvl="1"/>
            <a:r>
              <a:rPr lang="en-US" dirty="0" smtClean="0">
                <a:sym typeface="Wingdings"/>
              </a:rPr>
              <a:t>Added: secular law, Aristotelian philosophy, natural sciences, medicine</a:t>
            </a:r>
          </a:p>
          <a:p>
            <a:r>
              <a:rPr lang="en-US" dirty="0" smtClean="0">
                <a:sym typeface="Wingdings"/>
              </a:rPr>
              <a:t>Considerable scientific research on tropical diseases, plants, animals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7215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and the 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Missionary monks collected, recorded Native American manuscripts, oral traditions</a:t>
            </a:r>
          </a:p>
          <a:p>
            <a:pPr lvl="1"/>
            <a:r>
              <a:rPr lang="en-US" dirty="0" smtClean="0"/>
              <a:t>Also wrote histories, ethnographies of the indigenous people</a:t>
            </a:r>
          </a:p>
          <a:p>
            <a:r>
              <a:rPr lang="en-US" dirty="0" smtClean="0"/>
              <a:t>Native American and mestizo chroniclers, historians, commentators on early modern state and society</a:t>
            </a:r>
          </a:p>
          <a:p>
            <a:pPr lvl="1"/>
            <a:r>
              <a:rPr lang="en-US" dirty="0" smtClean="0"/>
              <a:t>Wrote on their native regions</a:t>
            </a:r>
          </a:p>
          <a:p>
            <a:r>
              <a:rPr lang="en-US" dirty="0" smtClean="0"/>
              <a:t>Philip II of Spain </a:t>
            </a:r>
            <a:r>
              <a:rPr lang="en-US" dirty="0" smtClean="0">
                <a:sym typeface="Wingdings"/>
              </a:rPr>
              <a:t> forbade the publication of all manuscripts dealing with idolatry and superstition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9443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Protestantism in new </a:t>
            </a:r>
            <a:r>
              <a:rPr lang="en-US" dirty="0" err="1" smtClean="0"/>
              <a:t>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Religious diversity was a defining cultural trait of English settlements in North America</a:t>
            </a:r>
          </a:p>
          <a:p>
            <a:pPr lvl="1"/>
            <a:r>
              <a:rPr lang="en-US" dirty="0" smtClean="0"/>
              <a:t>Ranged from continental European Protestantism to Anglicanism to small minority of Catholics</a:t>
            </a:r>
          </a:p>
          <a:p>
            <a:pPr lvl="1"/>
            <a:r>
              <a:rPr lang="en-US" dirty="0" smtClean="0"/>
              <a:t>Frequent split from mainstream denominations by dissenters </a:t>
            </a:r>
            <a:r>
              <a:rPr lang="en-US" dirty="0" smtClean="0">
                <a:sym typeface="Wingdings"/>
              </a:rPr>
              <a:t> founded new settlements</a:t>
            </a:r>
          </a:p>
          <a:p>
            <a:r>
              <a:rPr lang="en-US" dirty="0" smtClean="0">
                <a:sym typeface="Wingdings"/>
              </a:rPr>
              <a:t>Religiosity was a major characteristic of the early settlers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794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Protestantism in new </a:t>
            </a:r>
            <a:r>
              <a:rPr lang="en-US" dirty="0" err="1" smtClean="0"/>
              <a:t>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Antinomian Controversy (1636-1638)</a:t>
            </a:r>
          </a:p>
          <a:p>
            <a:pPr lvl="1"/>
            <a:r>
              <a:rPr lang="en-US" dirty="0" smtClean="0"/>
              <a:t>“Against or opposed to the law”</a:t>
            </a:r>
          </a:p>
          <a:p>
            <a:pPr lvl="1"/>
            <a:r>
              <a:rPr lang="en-US" dirty="0" smtClean="0"/>
              <a:t>Massachusetts Bay Colony</a:t>
            </a:r>
          </a:p>
          <a:p>
            <a:r>
              <a:rPr lang="en-US" dirty="0" smtClean="0"/>
              <a:t>Best known participant was Anne Hutchinson (1591-1643)</a:t>
            </a:r>
          </a:p>
          <a:p>
            <a:pPr lvl="1"/>
            <a:r>
              <a:rPr lang="en-US" dirty="0" smtClean="0"/>
              <a:t>Also preachers John Cotton, John Wheelwright</a:t>
            </a:r>
          </a:p>
          <a:p>
            <a:r>
              <a:rPr lang="en-US" dirty="0" smtClean="0"/>
              <a:t>Anne Hutchinson</a:t>
            </a:r>
          </a:p>
          <a:p>
            <a:pPr lvl="1"/>
            <a:r>
              <a:rPr lang="en-US" dirty="0" smtClean="0"/>
              <a:t>Daughter of Anglican minister</a:t>
            </a:r>
          </a:p>
          <a:p>
            <a:pPr lvl="1"/>
            <a:r>
              <a:rPr lang="en-US" dirty="0" smtClean="0"/>
              <a:t>Extremely well-educated</a:t>
            </a:r>
          </a:p>
          <a:p>
            <a:pPr lvl="1"/>
            <a:r>
              <a:rPr lang="en-US" dirty="0" smtClean="0"/>
              <a:t>Mother of 14</a:t>
            </a:r>
          </a:p>
          <a:p>
            <a:pPr lvl="1"/>
            <a:r>
              <a:rPr lang="en-US" dirty="0" smtClean="0"/>
              <a:t>Midwife</a:t>
            </a:r>
          </a:p>
          <a:p>
            <a:pPr lvl="1"/>
            <a:r>
              <a:rPr lang="en-US" dirty="0" smtClean="0"/>
              <a:t>Began holding Bible Studies/prayer meetings for women in which she would expound on points from that week’s sermons; began including men as well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3731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Protestantism in new </a:t>
            </a:r>
            <a:r>
              <a:rPr lang="en-US" dirty="0" err="1" smtClean="0"/>
              <a:t>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Religious views</a:t>
            </a:r>
          </a:p>
          <a:p>
            <a:pPr lvl="1"/>
            <a:r>
              <a:rPr lang="en-US" dirty="0" smtClean="0"/>
              <a:t>Stressed that only “an intuition of the Spirit” would lead to one’s election by God, and not good works</a:t>
            </a:r>
          </a:p>
          <a:p>
            <a:pPr lvl="1"/>
            <a:r>
              <a:rPr lang="en-US" dirty="0" smtClean="0"/>
              <a:t>Concept that one’s outward behavior was not necessarily tied to the state of one’s soul</a:t>
            </a:r>
          </a:p>
          <a:p>
            <a:pPr lvl="1"/>
            <a:r>
              <a:rPr lang="en-US" dirty="0" smtClean="0"/>
              <a:t>Governor of the colony, Henry Vane, attended her Bible studies</a:t>
            </a:r>
          </a:p>
          <a:p>
            <a:pPr lvl="1"/>
            <a:r>
              <a:rPr lang="en-US" dirty="0"/>
              <a:t>Differed from the views of the colony’s ministers, orthodox </a:t>
            </a:r>
            <a:r>
              <a:rPr lang="en-US" dirty="0" smtClean="0"/>
              <a:t>Puritanism </a:t>
            </a:r>
            <a:r>
              <a:rPr lang="en-US" dirty="0" smtClean="0">
                <a:sym typeface="Wingdings"/>
              </a:rPr>
              <a:t> said the Bible studies were unauthorized religious gatherings</a:t>
            </a:r>
          </a:p>
          <a:p>
            <a:r>
              <a:rPr lang="en-US" dirty="0" smtClean="0">
                <a:sym typeface="Wingdings"/>
              </a:rPr>
              <a:t>Rising religious tensions over differing religious opinions  public debates</a:t>
            </a:r>
          </a:p>
          <a:p>
            <a:pPr lvl="1"/>
            <a:r>
              <a:rPr lang="en-US" dirty="0" smtClean="0">
                <a:sym typeface="Wingdings"/>
              </a:rPr>
              <a:t>Hutchinson and her supporters accused ministers of lacking “the seal of the Spirit”  began disrupting sermons</a:t>
            </a:r>
          </a:p>
          <a:p>
            <a:pPr lvl="1"/>
            <a:r>
              <a:rPr lang="en-US" dirty="0" smtClean="0">
                <a:sym typeface="Wingdings"/>
              </a:rPr>
              <a:t>Concerns expressed to Cotton re: his preaching, unorthodox opinions</a:t>
            </a:r>
            <a:endParaRPr lang="en-US" dirty="0" smtClean="0"/>
          </a:p>
          <a:p>
            <a:pPr lvl="1"/>
            <a:r>
              <a:rPr lang="en-US" dirty="0" err="1" smtClean="0"/>
              <a:t>Wheelright</a:t>
            </a:r>
            <a:r>
              <a:rPr lang="en-US" dirty="0" smtClean="0"/>
              <a:t> began to criticize other ministers in his sermons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262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Columbian Exchange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Growing trade in America helped the leaders of Europe break local guild monopolies</a:t>
            </a:r>
          </a:p>
          <a:p>
            <a:pPr lvl="1"/>
            <a:r>
              <a:rPr lang="en-US" dirty="0" smtClean="0"/>
              <a:t>Increase control over vast resources of capital</a:t>
            </a:r>
          </a:p>
          <a:p>
            <a:r>
              <a:rPr lang="en-US" dirty="0" smtClean="0"/>
              <a:t>Countries created national economies</a:t>
            </a:r>
          </a:p>
          <a:p>
            <a:r>
              <a:rPr lang="en-US" dirty="0" smtClean="0"/>
              <a:t>Middle class made up of bankers, merchants began to replace the older aristocracy</a:t>
            </a:r>
          </a:p>
          <a:p>
            <a:r>
              <a:rPr lang="en-US" dirty="0" smtClean="0"/>
              <a:t>Emergence of a new economic system </a:t>
            </a:r>
            <a:r>
              <a:rPr lang="en-US" dirty="0" smtClean="0">
                <a:sym typeface="Wingdings"/>
              </a:rPr>
              <a:t> mercantilism</a:t>
            </a:r>
          </a:p>
          <a:p>
            <a:pPr lvl="1"/>
            <a:r>
              <a:rPr lang="en-US" dirty="0" smtClean="0">
                <a:sym typeface="Wingdings"/>
              </a:rPr>
              <a:t>Based on concept that a nation could best obtain wealth, power by exporting more goods than it imported</a:t>
            </a:r>
          </a:p>
          <a:p>
            <a:pPr lvl="1"/>
            <a:r>
              <a:rPr lang="en-US" dirty="0" smtClean="0">
                <a:sym typeface="Wingdings"/>
              </a:rPr>
              <a:t>Nations  produce enough to satisfy own needs, surplus to export abroad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06532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Protestantism in new </a:t>
            </a:r>
            <a:r>
              <a:rPr lang="en-US" dirty="0" err="1" smtClean="0"/>
              <a:t>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Hutchinson, Cotton, Wheelwright and their followers were accused of </a:t>
            </a:r>
            <a:r>
              <a:rPr lang="en-US" dirty="0" err="1" smtClean="0"/>
              <a:t>antinomanism</a:t>
            </a:r>
            <a:r>
              <a:rPr lang="en-US" dirty="0" smtClean="0"/>
              <a:t> in 1636</a:t>
            </a:r>
          </a:p>
          <a:p>
            <a:pPr lvl="1"/>
            <a:r>
              <a:rPr lang="en-US" dirty="0" smtClean="0"/>
              <a:t>Means that the moral law is not binding upon Christians who are under the law of grace </a:t>
            </a:r>
            <a:r>
              <a:rPr lang="en-US" dirty="0" smtClean="0">
                <a:sym typeface="Wingdings"/>
              </a:rPr>
              <a:t> if one was under the law of grace, then moral law did not apply, allowing one to engage in immoral acts</a:t>
            </a:r>
          </a:p>
          <a:p>
            <a:r>
              <a:rPr lang="en-US" dirty="0" smtClean="0">
                <a:sym typeface="Wingdings"/>
              </a:rPr>
              <a:t>Hutchinson, Wheelwright, and Governor Vane all took leading roles as antagonists</a:t>
            </a:r>
          </a:p>
          <a:p>
            <a:pPr lvl="1"/>
            <a:r>
              <a:rPr lang="en-US" dirty="0" smtClean="0">
                <a:sym typeface="Wingdings"/>
              </a:rPr>
              <a:t>Cotton’s differences of opinion with colony’s other ministers was at the center of the controversy</a:t>
            </a:r>
          </a:p>
          <a:p>
            <a:r>
              <a:rPr lang="en-US" dirty="0" smtClean="0">
                <a:sym typeface="Wingdings"/>
              </a:rPr>
              <a:t>Concern that Hutchinson and her supporters would threaten the “Puritan’s holy experiment”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548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Protestantism in new </a:t>
            </a:r>
            <a:r>
              <a:rPr lang="en-US" dirty="0" err="1" smtClean="0"/>
              <a:t>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1637 </a:t>
            </a:r>
            <a:r>
              <a:rPr lang="en-US" dirty="0" smtClean="0">
                <a:sym typeface="Wingdings"/>
              </a:rPr>
              <a:t> tide began to turn against religious dissenters</a:t>
            </a:r>
          </a:p>
          <a:p>
            <a:r>
              <a:rPr lang="en-US" dirty="0" smtClean="0">
                <a:sym typeface="Wingdings"/>
              </a:rPr>
              <a:t>Wheelwright was tried for contempt and sedition – sentenced to banishment</a:t>
            </a:r>
          </a:p>
          <a:p>
            <a:r>
              <a:rPr lang="en-US" dirty="0" smtClean="0">
                <a:sym typeface="Wingdings"/>
              </a:rPr>
              <a:t>Henry Vane was replaced as governor and left permanently for England</a:t>
            </a:r>
          </a:p>
          <a:p>
            <a:pPr lvl="1"/>
            <a:r>
              <a:rPr lang="en-US" dirty="0" smtClean="0"/>
              <a:t>Magistrates who supported Hutchinson and Wheelwright were voted out of office</a:t>
            </a:r>
          </a:p>
          <a:p>
            <a:r>
              <a:rPr lang="en-US" dirty="0" smtClean="0"/>
              <a:t>Hutchinson was brought to trial in November, 1637</a:t>
            </a:r>
          </a:p>
          <a:p>
            <a:pPr lvl="1"/>
            <a:r>
              <a:rPr lang="en-US" dirty="0" smtClean="0"/>
              <a:t>Charged of slandering the ministers</a:t>
            </a:r>
          </a:p>
          <a:p>
            <a:pPr lvl="1"/>
            <a:r>
              <a:rPr lang="en-US" dirty="0" smtClean="0"/>
              <a:t>Difficult to charge her because she had never spoken her opinions in public, never signed any statements about them</a:t>
            </a:r>
          </a:p>
          <a:p>
            <a:pPr lvl="1"/>
            <a:r>
              <a:rPr lang="en-US" dirty="0" smtClean="0"/>
              <a:t>Managed to stonewall her accusers until she made a statement to the court which condemned 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70286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Protestantism in new </a:t>
            </a:r>
            <a:r>
              <a:rPr lang="en-US" dirty="0" err="1" smtClean="0"/>
              <a:t>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Hutchinson’s statement was considered seditious and in contempt and court</a:t>
            </a:r>
          </a:p>
          <a:p>
            <a:pPr lvl="1"/>
            <a:r>
              <a:rPr lang="en-US" dirty="0" smtClean="0"/>
              <a:t>Called a heretic and an instrument of the devil</a:t>
            </a:r>
          </a:p>
          <a:p>
            <a:pPr lvl="1"/>
            <a:r>
              <a:rPr lang="en-US" dirty="0" smtClean="0"/>
              <a:t>Condemned to banishment by the Court </a:t>
            </a:r>
            <a:r>
              <a:rPr lang="en-US" dirty="0" smtClean="0">
                <a:sym typeface="Wingdings"/>
              </a:rPr>
              <a:t> ordered to be out of the colony by May, 1638</a:t>
            </a:r>
            <a:endParaRPr lang="en-US" dirty="0" smtClean="0"/>
          </a:p>
          <a:p>
            <a:pPr lvl="1"/>
            <a:r>
              <a:rPr lang="en-US" dirty="0" smtClean="0"/>
              <a:t>Puritans believed they were protecting God’s eternal truth</a:t>
            </a:r>
          </a:p>
          <a:p>
            <a:r>
              <a:rPr lang="en-US" dirty="0" smtClean="0"/>
              <a:t>Hutchinson’s husband and some of her followers had gone ahead to prepare a new settlement </a:t>
            </a:r>
            <a:r>
              <a:rPr lang="en-US" dirty="0" smtClean="0">
                <a:sym typeface="Wingdings"/>
              </a:rPr>
              <a:t> Portsmouth, Rhode Island</a:t>
            </a:r>
          </a:p>
          <a:p>
            <a:pPr lvl="1"/>
            <a:r>
              <a:rPr lang="en-US" dirty="0" smtClean="0">
                <a:sym typeface="Wingdings"/>
              </a:rPr>
              <a:t>She and six of her children arrived in May, 1638</a:t>
            </a:r>
          </a:p>
          <a:p>
            <a:r>
              <a:rPr lang="en-US" dirty="0" smtClean="0">
                <a:sym typeface="Wingdings"/>
              </a:rPr>
              <a:t>Left after 1642 when Massachusetts Bay Colony threatened to take over the island</a:t>
            </a:r>
          </a:p>
          <a:p>
            <a:pPr lvl="1"/>
            <a:r>
              <a:rPr lang="en-US" dirty="0" smtClean="0">
                <a:sym typeface="Wingdings"/>
              </a:rPr>
              <a:t>Settled in New Netherland  present-day Brooklyn</a:t>
            </a:r>
          </a:p>
          <a:p>
            <a:pPr lvl="1"/>
            <a:r>
              <a:rPr lang="en-US" dirty="0" smtClean="0">
                <a:sym typeface="Wingdings"/>
              </a:rPr>
              <a:t>She and five of her six children, as well as other settlers, were killed by hostile American Indians</a:t>
            </a:r>
          </a:p>
          <a:p>
            <a:pPr lvl="1"/>
            <a:r>
              <a:rPr lang="en-US" dirty="0" smtClean="0">
                <a:sym typeface="Wingdings"/>
              </a:rPr>
              <a:t>Youngest daughter, Susanna, was held for 3-4 years and ransomed when she was 11-12 years old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653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Protestantism in </a:t>
            </a:r>
            <a:r>
              <a:rPr lang="en-US" dirty="0" err="1" smtClean="0"/>
              <a:t>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Hutchinson debate in Massachusetts Bay Colony led to foundation of Harvard College in 1636</a:t>
            </a:r>
          </a:p>
          <a:p>
            <a:pPr lvl="1"/>
            <a:r>
              <a:rPr lang="en-US" dirty="0" smtClean="0"/>
              <a:t>First institution of higher learning in North America</a:t>
            </a:r>
          </a:p>
          <a:p>
            <a:pPr lvl="1"/>
            <a:r>
              <a:rPr lang="en-US" dirty="0" smtClean="0"/>
              <a:t>Devoted to teaching the “correct” balanced Calvinist Protestantism</a:t>
            </a:r>
          </a:p>
          <a:p>
            <a:pPr lvl="1"/>
            <a:r>
              <a:rPr lang="en-US" dirty="0" smtClean="0"/>
              <a:t>Later functioned as main center for training colony’s ministers in Puritan theology and morality</a:t>
            </a:r>
          </a:p>
          <a:p>
            <a:pPr lvl="1"/>
            <a:r>
              <a:rPr lang="en-US" dirty="0" smtClean="0"/>
              <a:t>Technically not affiliated with any specific denomination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578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Sciences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Rivalry between Protestantism and Catholicism </a:t>
            </a:r>
            <a:r>
              <a:rPr lang="en-US" dirty="0" smtClean="0">
                <a:sym typeface="Wingdings"/>
              </a:rPr>
              <a:t> authority-free space for New Sciences to flourish</a:t>
            </a:r>
          </a:p>
          <a:p>
            <a:r>
              <a:rPr lang="en-US" dirty="0" smtClean="0">
                <a:sym typeface="Wingdings"/>
              </a:rPr>
              <a:t>Similar circumstances in English North America</a:t>
            </a:r>
          </a:p>
          <a:p>
            <a:pPr lvl="1"/>
            <a:r>
              <a:rPr lang="en-US" dirty="0" smtClean="0">
                <a:sym typeface="Wingdings"/>
              </a:rPr>
              <a:t>Proved hospitable to New Sciences</a:t>
            </a:r>
          </a:p>
          <a:p>
            <a:r>
              <a:rPr lang="en-US" dirty="0" smtClean="0">
                <a:sym typeface="Wingdings"/>
              </a:rPr>
              <a:t>Early practitioner  Benjamin Franklin (1706-1790)</a:t>
            </a:r>
          </a:p>
          <a:p>
            <a:pPr lvl="1"/>
            <a:r>
              <a:rPr lang="en-US" dirty="0" smtClean="0">
                <a:sym typeface="Wingdings"/>
              </a:rPr>
              <a:t>Began career as printer, journalist, newspaper editor</a:t>
            </a:r>
          </a:p>
          <a:p>
            <a:pPr lvl="1"/>
            <a:r>
              <a:rPr lang="en-US" dirty="0" smtClean="0">
                <a:sym typeface="Wingdings"/>
              </a:rPr>
              <a:t>Founded University of Pennsylvania (1740) – first secular university in North America</a:t>
            </a:r>
          </a:p>
          <a:p>
            <a:pPr lvl="1"/>
            <a:r>
              <a:rPr lang="en-US" dirty="0" smtClean="0">
                <a:sym typeface="Wingdings"/>
              </a:rPr>
              <a:t>Founded American Philosophical Society (1743) – first scientific society in North America</a:t>
            </a:r>
          </a:p>
          <a:p>
            <a:r>
              <a:rPr lang="en-US" dirty="0" smtClean="0">
                <a:sym typeface="Wingdings"/>
              </a:rPr>
              <a:t>Hospitality for New Sciences in North America  contrast to Latin America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92498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Witch hunts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Last decade of 17</a:t>
            </a:r>
            <a:r>
              <a:rPr lang="en-US" baseline="30000" dirty="0" smtClean="0"/>
              <a:t>th</a:t>
            </a:r>
            <a:r>
              <a:rPr lang="en-US" dirty="0" smtClean="0"/>
              <a:t> century </a:t>
            </a:r>
            <a:r>
              <a:rPr lang="en-US" dirty="0" smtClean="0">
                <a:sym typeface="Wingdings"/>
              </a:rPr>
              <a:t> high level of religious intensity, rivalry</a:t>
            </a:r>
          </a:p>
          <a:p>
            <a:pPr lvl="1"/>
            <a:r>
              <a:rPr lang="en-US" dirty="0" smtClean="0">
                <a:sym typeface="Wingdings"/>
              </a:rPr>
              <a:t>Root of witchcraft frenzy in New England</a:t>
            </a:r>
          </a:p>
          <a:p>
            <a:r>
              <a:rPr lang="en-US" dirty="0" smtClean="0">
                <a:sym typeface="Wingdings"/>
              </a:rPr>
              <a:t>Witches  persons exerting a negative influence on their victims</a:t>
            </a:r>
          </a:p>
          <a:p>
            <a:pPr lvl="1"/>
            <a:r>
              <a:rPr lang="en-US" dirty="0" smtClean="0">
                <a:sym typeface="Wingdings"/>
              </a:rPr>
              <a:t>Could be male or female  predominantly female</a:t>
            </a:r>
          </a:p>
          <a:p>
            <a:pPr lvl="1"/>
            <a:r>
              <a:rPr lang="en-US" dirty="0" smtClean="0">
                <a:sym typeface="Wingdings"/>
              </a:rPr>
              <a:t>Black magic</a:t>
            </a:r>
          </a:p>
          <a:p>
            <a:r>
              <a:rPr lang="en-US" dirty="0" smtClean="0">
                <a:sym typeface="Wingdings"/>
              </a:rPr>
              <a:t>Medieval Europe – witchcraft kept out of sight</a:t>
            </a:r>
          </a:p>
          <a:p>
            <a:r>
              <a:rPr lang="en-US" dirty="0" smtClean="0">
                <a:sym typeface="Wingdings"/>
              </a:rPr>
              <a:t>Challenges to religious authority  became more visible</a:t>
            </a:r>
          </a:p>
          <a:p>
            <a:pPr lvl="1"/>
            <a:r>
              <a:rPr lang="en-US" dirty="0" smtClean="0">
                <a:sym typeface="Wingdings"/>
              </a:rPr>
              <a:t>North American colonies  no overarching religious authority  visibility was particularly high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3194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Witch hunts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667435"/>
            <a:ext cx="10058400" cy="507761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Salem Village, Massachusetts</a:t>
            </a:r>
          </a:p>
          <a:p>
            <a:pPr lvl="1"/>
            <a:r>
              <a:rPr lang="en-US" dirty="0" smtClean="0"/>
              <a:t>1692 </a:t>
            </a:r>
            <a:r>
              <a:rPr lang="en-US" dirty="0" smtClean="0">
                <a:sym typeface="Wingdings"/>
              </a:rPr>
              <a:t> Tituba</a:t>
            </a:r>
          </a:p>
          <a:p>
            <a:pPr lvl="1"/>
            <a:r>
              <a:rPr lang="en-US" dirty="0" smtClean="0">
                <a:sym typeface="Wingdings"/>
              </a:rPr>
              <a:t>Book’s characterization of Tituba is incorrect  based on 19</a:t>
            </a:r>
            <a:r>
              <a:rPr lang="en-US" baseline="30000" dirty="0" smtClean="0">
                <a:sym typeface="Wingdings"/>
              </a:rPr>
              <a:t>th</a:t>
            </a:r>
            <a:r>
              <a:rPr lang="en-US" dirty="0" smtClean="0">
                <a:sym typeface="Wingdings"/>
              </a:rPr>
              <a:t> century mythology that formed around the Salem Witch Trials</a:t>
            </a:r>
          </a:p>
          <a:p>
            <a:r>
              <a:rPr lang="en-US" dirty="0" smtClean="0">
                <a:sym typeface="Wingdings"/>
              </a:rPr>
              <a:t>Outbreak of mass hysteria in Salem Village</a:t>
            </a:r>
          </a:p>
          <a:p>
            <a:pPr lvl="1"/>
            <a:r>
              <a:rPr lang="en-US" dirty="0" smtClean="0">
                <a:sym typeface="Wingdings"/>
              </a:rPr>
              <a:t>Renamed Danvers in 1752</a:t>
            </a:r>
          </a:p>
          <a:p>
            <a:r>
              <a:rPr lang="en-US" dirty="0" smtClean="0">
                <a:sym typeface="Wingdings"/>
              </a:rPr>
              <a:t>Over 150 people – men and women – were accused of witchcraft during the period of hysteria (February 1692-May 1693)</a:t>
            </a:r>
          </a:p>
          <a:p>
            <a:r>
              <a:rPr lang="en-US" dirty="0" smtClean="0">
                <a:sym typeface="Wingdings"/>
              </a:rPr>
              <a:t>Execution of 14 women, 6 men on charges of witchcraft</a:t>
            </a:r>
          </a:p>
          <a:p>
            <a:pPr lvl="1"/>
            <a:r>
              <a:rPr lang="en-US" dirty="0" smtClean="0">
                <a:sym typeface="Wingdings"/>
              </a:rPr>
              <a:t>19 were hanged</a:t>
            </a:r>
          </a:p>
          <a:p>
            <a:pPr lvl="1"/>
            <a:r>
              <a:rPr lang="en-US" dirty="0" smtClean="0">
                <a:sym typeface="Wingdings"/>
              </a:rPr>
              <a:t>1 was pressed to death</a:t>
            </a:r>
          </a:p>
          <a:p>
            <a:pPr lvl="1"/>
            <a:r>
              <a:rPr lang="en-US" dirty="0" smtClean="0">
                <a:sym typeface="Wingdings"/>
              </a:rPr>
              <a:t>5 others (including 2 infants) died in prison</a:t>
            </a:r>
          </a:p>
          <a:p>
            <a:r>
              <a:rPr lang="en-US" dirty="0" smtClean="0">
                <a:sym typeface="Wingdings"/>
              </a:rPr>
              <a:t>Causes?</a:t>
            </a:r>
          </a:p>
          <a:p>
            <a:pPr lvl="1"/>
            <a:r>
              <a:rPr lang="en-US" dirty="0" smtClean="0">
                <a:sym typeface="Wingdings"/>
              </a:rPr>
              <a:t>Spiritual turmoil</a:t>
            </a:r>
          </a:p>
          <a:p>
            <a:pPr lvl="1"/>
            <a:r>
              <a:rPr lang="en-US" dirty="0" smtClean="0">
                <a:sym typeface="Wingdings"/>
              </a:rPr>
              <a:t>Boredom</a:t>
            </a:r>
          </a:p>
          <a:p>
            <a:pPr lvl="1"/>
            <a:r>
              <a:rPr lang="en-US" dirty="0" smtClean="0">
                <a:sym typeface="Wingdings"/>
              </a:rPr>
              <a:t>Moldy rye/grain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16151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revivalism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1742739"/>
            <a:ext cx="10058400" cy="481942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Periodic Protestant renewal movements</a:t>
            </a:r>
          </a:p>
          <a:p>
            <a:pPr lvl="1"/>
            <a:r>
              <a:rPr lang="en-US" dirty="0" smtClean="0"/>
              <a:t>“Great Awakening” in the 1730s and 1740s </a:t>
            </a:r>
            <a:r>
              <a:rPr lang="en-US" dirty="0" smtClean="0">
                <a:sym typeface="Wingdings"/>
              </a:rPr>
              <a:t> most important</a:t>
            </a:r>
          </a:p>
          <a:p>
            <a:r>
              <a:rPr lang="en-US" dirty="0" smtClean="0">
                <a:sym typeface="Wingdings"/>
              </a:rPr>
              <a:t>Main impulse came from John and Charles Wesley</a:t>
            </a:r>
          </a:p>
          <a:p>
            <a:pPr lvl="1"/>
            <a:r>
              <a:rPr lang="en-US" dirty="0" smtClean="0">
                <a:sym typeface="Wingdings"/>
              </a:rPr>
              <a:t>Two English Methodist preachers</a:t>
            </a:r>
          </a:p>
          <a:p>
            <a:pPr lvl="1"/>
            <a:r>
              <a:rPr lang="en-US" dirty="0" smtClean="0">
                <a:sym typeface="Wingdings"/>
              </a:rPr>
              <a:t>Toured Georgia in 1735</a:t>
            </a:r>
          </a:p>
          <a:p>
            <a:r>
              <a:rPr lang="en-US" dirty="0" smtClean="0">
                <a:sym typeface="Wingdings"/>
              </a:rPr>
              <a:t>Joined by preachers from other denominations</a:t>
            </a:r>
          </a:p>
          <a:p>
            <a:r>
              <a:rPr lang="en-US" dirty="0" smtClean="0">
                <a:sym typeface="Wingdings"/>
              </a:rPr>
              <a:t>Exhorting Protestants to “start anew” in their relationship with God</a:t>
            </a:r>
          </a:p>
          <a:p>
            <a:r>
              <a:rPr lang="en-US" dirty="0" smtClean="0">
                <a:sym typeface="Wingdings"/>
              </a:rPr>
              <a:t>Characterized by “fire-and-brimstone” sermons</a:t>
            </a:r>
          </a:p>
          <a:p>
            <a:pPr lvl="1"/>
            <a:r>
              <a:rPr lang="en-US" dirty="0" smtClean="0">
                <a:sym typeface="Wingdings"/>
              </a:rPr>
              <a:t>Reminded faithful of absolute sovereignty of God</a:t>
            </a:r>
          </a:p>
          <a:p>
            <a:pPr lvl="1"/>
            <a:r>
              <a:rPr lang="en-US" dirty="0" smtClean="0">
                <a:sym typeface="Wingdings"/>
              </a:rPr>
              <a:t>Depravity of humans</a:t>
            </a:r>
          </a:p>
          <a:p>
            <a:pPr lvl="1"/>
            <a:r>
              <a:rPr lang="en-US" dirty="0" smtClean="0">
                <a:sym typeface="Wingdings"/>
              </a:rPr>
              <a:t>Predestination to Heaven and Hell</a:t>
            </a:r>
          </a:p>
          <a:p>
            <a:pPr lvl="1"/>
            <a:r>
              <a:rPr lang="en-US" dirty="0" smtClean="0">
                <a:sym typeface="Wingdings"/>
              </a:rPr>
              <a:t>Inner experience of election</a:t>
            </a:r>
          </a:p>
          <a:p>
            <a:pPr lvl="1"/>
            <a:r>
              <a:rPr lang="en-US" dirty="0" smtClean="0">
                <a:sym typeface="Wingdings"/>
              </a:rPr>
              <a:t>Salvation by God’s grace alone</a:t>
            </a:r>
          </a:p>
          <a:p>
            <a:r>
              <a:rPr lang="en-US" dirty="0" smtClean="0">
                <a:sym typeface="Wingdings"/>
              </a:rPr>
              <a:t>Recurred with great regularity to the present</a:t>
            </a:r>
          </a:p>
          <a:p>
            <a:pPr lvl="1"/>
            <a:r>
              <a:rPr lang="en-US" dirty="0" smtClean="0">
                <a:sym typeface="Wingdings"/>
              </a:rPr>
              <a:t>Potent force </a:t>
            </a:r>
            <a:r>
              <a:rPr lang="en-US" smtClean="0">
                <a:sym typeface="Wingdings"/>
              </a:rPr>
              <a:t>in Protestant America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6120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Columbian</a:t>
            </a:r>
            <a:br>
              <a:rPr lang="en-US" dirty="0" smtClean="0"/>
            </a:br>
            <a:r>
              <a:rPr lang="en-US" dirty="0" smtClean="0"/>
              <a:t>Exchange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Discovery of the New World supported mercantilism</a:t>
            </a:r>
          </a:p>
          <a:p>
            <a:pPr lvl="1"/>
            <a:r>
              <a:rPr lang="en-US" dirty="0" smtClean="0"/>
              <a:t>Nations now had access to colonies with necessary raw materials</a:t>
            </a:r>
          </a:p>
          <a:p>
            <a:pPr lvl="1"/>
            <a:r>
              <a:rPr lang="en-US" dirty="0" smtClean="0"/>
              <a:t>Led to creation of trading empires in the New World</a:t>
            </a:r>
          </a:p>
          <a:p>
            <a:r>
              <a:rPr lang="en-US" dirty="0" smtClean="0"/>
              <a:t>Economic transitions did not happen overnight, did not occur smoothly</a:t>
            </a:r>
          </a:p>
          <a:p>
            <a:pPr lvl="1"/>
            <a:r>
              <a:rPr lang="en-US" dirty="0" smtClean="0"/>
              <a:t>Increased importation of gold </a:t>
            </a:r>
            <a:r>
              <a:rPr lang="en-US" dirty="0" smtClean="0">
                <a:sym typeface="Wingdings"/>
              </a:rPr>
              <a:t> 16</a:t>
            </a:r>
            <a:r>
              <a:rPr lang="en-US" baseline="30000" dirty="0" smtClean="0">
                <a:sym typeface="Wingdings"/>
              </a:rPr>
              <a:t>th</a:t>
            </a:r>
            <a:r>
              <a:rPr lang="en-US" dirty="0" smtClean="0">
                <a:sym typeface="Wingdings"/>
              </a:rPr>
              <a:t> century inflation</a:t>
            </a:r>
          </a:p>
          <a:p>
            <a:pPr lvl="1"/>
            <a:r>
              <a:rPr lang="en-US" dirty="0" smtClean="0">
                <a:sym typeface="Wingdings"/>
              </a:rPr>
              <a:t>Countries that did not have access to new trade routes began to lag behind Spain, Portugal  Germany, Austria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497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Columbian Exchange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Drawbacks of mercantilism</a:t>
            </a:r>
          </a:p>
          <a:p>
            <a:pPr lvl="1"/>
            <a:r>
              <a:rPr lang="en-US" dirty="0" smtClean="0"/>
              <a:t>Portugal </a:t>
            </a:r>
            <a:r>
              <a:rPr lang="en-US" dirty="0" smtClean="0">
                <a:sym typeface="Wingdings"/>
              </a:rPr>
              <a:t> needed to fill falling labor supply, introduced slavery into European economy</a:t>
            </a:r>
          </a:p>
          <a:p>
            <a:pPr lvl="1"/>
            <a:r>
              <a:rPr lang="en-US" dirty="0" smtClean="0">
                <a:sym typeface="Wingdings"/>
              </a:rPr>
              <a:t>New World  disease, slavery, marginalization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153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Exploitation of Mineral and Tropical Resources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756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Silver Mines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Spaniards </a:t>
            </a:r>
            <a:r>
              <a:rPr lang="en-US" dirty="0" smtClean="0">
                <a:sym typeface="Wingdings"/>
              </a:rPr>
              <a:t> two mining centers</a:t>
            </a:r>
          </a:p>
          <a:p>
            <a:pPr lvl="1"/>
            <a:r>
              <a:rPr lang="en-US" dirty="0" smtClean="0">
                <a:sym typeface="Wingdings"/>
              </a:rPr>
              <a:t>Potosí  modern-day Bolivia</a:t>
            </a:r>
          </a:p>
          <a:p>
            <a:pPr lvl="1"/>
            <a:r>
              <a:rPr lang="en-US" dirty="0" smtClean="0">
                <a:sym typeface="Wingdings"/>
              </a:rPr>
              <a:t>Zacatecas and </a:t>
            </a:r>
            <a:r>
              <a:rPr lang="en-US" dirty="0">
                <a:sym typeface="Wingdings"/>
              </a:rPr>
              <a:t>G</a:t>
            </a:r>
            <a:r>
              <a:rPr lang="en-US" dirty="0" smtClean="0">
                <a:sym typeface="Wingdings"/>
              </a:rPr>
              <a:t>uanajuato  northern Mexico</a:t>
            </a:r>
          </a:p>
          <a:p>
            <a:r>
              <a:rPr lang="en-US" dirty="0" smtClean="0">
                <a:sym typeface="Wingdings"/>
              </a:rPr>
              <a:t>Gold mining in Columbia and Chile rose to importance</a:t>
            </a:r>
          </a:p>
          <a:p>
            <a:r>
              <a:rPr lang="en-US" dirty="0" smtClean="0">
                <a:sym typeface="Wingdings"/>
              </a:rPr>
              <a:t>Mining of precious metals  most important economic activity in the </a:t>
            </a:r>
            <a:r>
              <a:rPr lang="en-US" dirty="0" err="1" smtClean="0">
                <a:sym typeface="Wingdings"/>
              </a:rPr>
              <a:t>Amercas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Innovations and conditions</a:t>
            </a:r>
          </a:p>
          <a:p>
            <a:pPr lvl="1"/>
            <a:r>
              <a:rPr lang="en-US" dirty="0" smtClean="0">
                <a:sym typeface="Wingdings"/>
              </a:rPr>
              <a:t>Patio method</a:t>
            </a:r>
          </a:p>
          <a:p>
            <a:pPr lvl="1"/>
            <a:r>
              <a:rPr lang="en-US" dirty="0" smtClean="0">
                <a:sym typeface="Wingdings"/>
              </a:rPr>
              <a:t>Labor conditions</a:t>
            </a:r>
          </a:p>
          <a:p>
            <a:pPr lvl="1"/>
            <a:endParaRPr lang="en-US" dirty="0" smtClean="0">
              <a:sym typeface="Wingdings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69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Silver Mines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Difficult to estimate total production of American mines between 1550 and 1750</a:t>
            </a:r>
          </a:p>
          <a:p>
            <a:pPr lvl="1"/>
            <a:r>
              <a:rPr lang="en-US" dirty="0" smtClean="0"/>
              <a:t>Best current estimate </a:t>
            </a:r>
            <a:r>
              <a:rPr lang="en-US" dirty="0" smtClean="0">
                <a:sym typeface="Wingdings"/>
              </a:rPr>
              <a:t> Spanish America produced 150,000 tons of silver</a:t>
            </a:r>
          </a:p>
          <a:p>
            <a:pPr lvl="1"/>
            <a:r>
              <a:rPr lang="en-US" dirty="0" smtClean="0">
                <a:sym typeface="Wingdings"/>
              </a:rPr>
              <a:t>85% of world’s production</a:t>
            </a:r>
          </a:p>
          <a:p>
            <a:pPr lvl="1"/>
            <a:r>
              <a:rPr lang="en-US" dirty="0" smtClean="0">
                <a:sym typeface="Wingdings"/>
              </a:rPr>
              <a:t>Approximate current value  $150,000,000,000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904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Wood Type</Template>
  <TotalTime>4263</TotalTime>
  <Words>3167</Words>
  <Application>Microsoft Macintosh PowerPoint</Application>
  <PresentationFormat>Widescreen</PresentationFormat>
  <Paragraphs>455</Paragraphs>
  <Slides>47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3" baseType="lpstr">
      <vt:lpstr>Calibri</vt:lpstr>
      <vt:lpstr>Rockwell</vt:lpstr>
      <vt:lpstr>Rockwell Condensed</vt:lpstr>
      <vt:lpstr>Rockwell Extra Bold</vt:lpstr>
      <vt:lpstr>Wingdings</vt:lpstr>
      <vt:lpstr>Wood Type</vt:lpstr>
      <vt:lpstr>New Patterns in New Worlds</vt:lpstr>
      <vt:lpstr>The Making of American Societies</vt:lpstr>
      <vt:lpstr>Columbian Exchange</vt:lpstr>
      <vt:lpstr>Columbian Exchange</vt:lpstr>
      <vt:lpstr>Columbian Exchange</vt:lpstr>
      <vt:lpstr>Columbian Exchange</vt:lpstr>
      <vt:lpstr>Exploitation of Mineral and Tropical Resources</vt:lpstr>
      <vt:lpstr>Silver Mines</vt:lpstr>
      <vt:lpstr>Silver Mines</vt:lpstr>
      <vt:lpstr>Silver Mines</vt:lpstr>
      <vt:lpstr>Silver Mines</vt:lpstr>
      <vt:lpstr>Wheat Farming and Cattle Ranching</vt:lpstr>
      <vt:lpstr>Wheat Farming and Cattle Ranching</vt:lpstr>
      <vt:lpstr>Plantations and Gold Mining in Brazil</vt:lpstr>
      <vt:lpstr>Plantations in Spanish and English America</vt:lpstr>
      <vt:lpstr>Plantations in Spanish and English America</vt:lpstr>
      <vt:lpstr>Social Strata, castes, and ethnic groups</vt:lpstr>
      <vt:lpstr>Social Strata, Castes, and Ethnic Groups</vt:lpstr>
      <vt:lpstr>The Social Elite</vt:lpstr>
      <vt:lpstr>Lower Creoles</vt:lpstr>
      <vt:lpstr>Mestizos and Mullattoes</vt:lpstr>
      <vt:lpstr>Mestizos and Mulattoes</vt:lpstr>
      <vt:lpstr>Mestizos and Mulattoes</vt:lpstr>
      <vt:lpstr>Women</vt:lpstr>
      <vt:lpstr>Native Americans</vt:lpstr>
      <vt:lpstr>Native Americans</vt:lpstr>
      <vt:lpstr>Native Americans</vt:lpstr>
      <vt:lpstr>Native Americans</vt:lpstr>
      <vt:lpstr>New England Society</vt:lpstr>
      <vt:lpstr>New England Society</vt:lpstr>
      <vt:lpstr>The adaptation of the americas to european culture</vt:lpstr>
      <vt:lpstr>Adaptation of the americas </vt:lpstr>
      <vt:lpstr>Catholic Missionary work</vt:lpstr>
      <vt:lpstr>Catholic missionary work</vt:lpstr>
      <vt:lpstr>Education and the arts</vt:lpstr>
      <vt:lpstr>Education and the arts</vt:lpstr>
      <vt:lpstr>Protestantism in new england</vt:lpstr>
      <vt:lpstr>Protestantism in new england</vt:lpstr>
      <vt:lpstr>Protestantism in new england</vt:lpstr>
      <vt:lpstr>Protestantism in new england</vt:lpstr>
      <vt:lpstr>Protestantism in new england</vt:lpstr>
      <vt:lpstr>Protestantism in new england</vt:lpstr>
      <vt:lpstr>Protestantism in england</vt:lpstr>
      <vt:lpstr>New Sciences Research</vt:lpstr>
      <vt:lpstr>Witch hunts</vt:lpstr>
      <vt:lpstr>Witch hunts</vt:lpstr>
      <vt:lpstr>revivalism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Patterns in New Worlds</dc:title>
  <dc:creator>Alexis Lavin</dc:creator>
  <cp:lastModifiedBy>Alexis Lavin</cp:lastModifiedBy>
  <cp:revision>55</cp:revision>
  <dcterms:created xsi:type="dcterms:W3CDTF">2017-10-13T19:28:57Z</dcterms:created>
  <dcterms:modified xsi:type="dcterms:W3CDTF">2017-10-16T18:32:56Z</dcterms:modified>
</cp:coreProperties>
</file>